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7772400" cy="10058400"/>
  <p:notesSz cx="6858000" cy="9144000"/>
  <p:embeddedFontLst>
    <p:embeddedFont>
      <p:font typeface="Calibri" panose="020F0502020204030204" pitchFamily="34" charset="0"/>
      <p:regular r:id="rId33"/>
      <p:bold r:id="rId34"/>
      <p:italic r:id="rId35"/>
      <p:boldItalic r:id="rId36"/>
    </p:embeddedFont>
    <p:embeddedFont>
      <p:font typeface="Century Gothic" panose="020B0502020202020204" pitchFamily="34" charset="0"/>
      <p:regular r:id="rId37"/>
      <p:bold r:id="rId38"/>
      <p:italic r:id="rId39"/>
      <p:boldItalic r:id="rId40"/>
    </p:embeddedFont>
    <p:embeddedFont>
      <p:font typeface="Open Sans" panose="020B0606030504020204" pitchFamily="34" charset="0"/>
      <p:regular r:id="rId41"/>
      <p:bold r:id="rId42"/>
      <p:italic r:id="rId43"/>
      <p:boldItalic r:id="rId44"/>
    </p:embeddedFont>
    <p:embeddedFont>
      <p:font typeface="Roboto" panose="02000000000000000000" pitchFamily="2" charset="0"/>
      <p:regular r:id="rId45"/>
      <p:bold r:id="rId46"/>
      <p:italic r:id="rId47"/>
      <p:boldItalic r:id="rId48"/>
    </p:embeddedFont>
    <p:embeddedFont>
      <p:font typeface="Source Sans Pro Light" panose="020B0403030403020204" pitchFamily="34" charset="0"/>
      <p:regular r:id="rId49"/>
      <p:bold r:id="rId50"/>
      <p:italic r:id="rId51"/>
      <p:boldItalic r:id="rId52"/>
    </p:embeddedFont>
    <p:embeddedFont>
      <p:font typeface="Verdana" panose="020B0604030504040204" pitchFamily="3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guide id="3" orient="horz" pos="525">
          <p15:clr>
            <a:srgbClr val="9AA0A6"/>
          </p15:clr>
        </p15:guide>
        <p15:guide id="4" pos="2544">
          <p15:clr>
            <a:srgbClr val="9AA0A6"/>
          </p15:clr>
        </p15:guide>
        <p15:guide id="5" orient="horz" pos="3264">
          <p15:clr>
            <a:srgbClr val="9AA0A6"/>
          </p15:clr>
        </p15:guide>
        <p15:guide id="6" orient="horz" pos="336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FD4C288-D280-4565-9146-53627EC96A04}">
  <a:tblStyle styleId="{7FD4C288-D280-4565-9146-53627EC96A04}"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46" autoAdjust="0"/>
    <p:restoredTop sz="93792" autoAdjust="0"/>
  </p:normalViewPr>
  <p:slideViewPr>
    <p:cSldViewPr snapToGrid="0">
      <p:cViewPr varScale="1">
        <p:scale>
          <a:sx n="57" d="100"/>
          <a:sy n="57" d="100"/>
        </p:scale>
        <p:origin x="1762" y="34"/>
      </p:cViewPr>
      <p:guideLst>
        <p:guide orient="horz" pos="3168"/>
        <p:guide pos="2448"/>
        <p:guide orient="horz" pos="525"/>
        <p:guide pos="2544"/>
        <p:guide orient="horz" pos="3264"/>
        <p:guide orient="horz" pos="3360"/>
      </p:guideLst>
    </p:cSldViewPr>
  </p:slideViewPr>
  <p:outlineViewPr>
    <p:cViewPr>
      <p:scale>
        <a:sx n="33" d="100"/>
        <a:sy n="33" d="100"/>
      </p:scale>
      <p:origin x="0" y="-2203"/>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font" Target="fonts/font2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font" Target="fonts/font21.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font" Target="fonts/font24.fntdata"/><Relationship Id="rId8" Type="http://schemas.openxmlformats.org/officeDocument/2006/relationships/slide" Target="slides/slide7.xml"/><Relationship Id="rId51" Type="http://schemas.openxmlformats.org/officeDocument/2006/relationships/font" Target="fonts/font1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9.fntdata"/><Relationship Id="rId54"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font" Target="fonts/font20.fntdata"/><Relationship Id="rId6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75"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986ec466d7_0_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986ec466d7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Century Gothic"/>
                <a:ea typeface="Century Gothic"/>
                <a:cs typeface="Century Gothic"/>
                <a:sym typeface="Century Gothic"/>
              </a:rPr>
              <a:t>Table of Contents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fd26c291ee_4_45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fd26c291ee_4_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i="1">
              <a:solidFill>
                <a:schemeClr val="dk1"/>
              </a:solidFill>
            </a:endParaRPr>
          </a:p>
          <a:p>
            <a:pPr marL="0" lvl="0" indent="0" algn="l" rtl="0">
              <a:spcBef>
                <a:spcPts val="0"/>
              </a:spcBef>
              <a:spcAft>
                <a:spcPts val="0"/>
              </a:spcAft>
              <a:buNone/>
            </a:pPr>
            <a:r>
              <a:rPr lang="en">
                <a:solidFill>
                  <a:schemeClr val="dk1"/>
                </a:solidFill>
                <a:latin typeface="Century Gothic"/>
                <a:ea typeface="Century Gothic"/>
                <a:cs typeface="Century Gothic"/>
                <a:sym typeface="Century Gothic"/>
              </a:rPr>
              <a:t>Federal program managers are increasingly turning to RPA to disrupt stale business processes and add capacity to their organization. This wasn’t always the case. In FY 2019, federal RPA programs identified process discovery as a significant obstacle to RPA adoption indicating a lack of demand from process owners. RPA programs faced the daunting task of identifying new processes for automation which involved roadshows and awareness campaigns targeting a broad array of stakeholders. In FY 2020, RPA programs have reported progress and an increased ability to uncover new processes for automation. Once hesitant process and system owners are embracing RPA technology, filling pipelines with processes ripe for automation.</a:t>
            </a:r>
            <a:endParaRPr>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i="1">
              <a:solidFill>
                <a:schemeClr val="dk1"/>
              </a:solidFill>
            </a:endParaRPr>
          </a:p>
          <a:p>
            <a:pPr marL="0" lvl="0" indent="0" algn="l" rtl="0">
              <a:spcBef>
                <a:spcPts val="0"/>
              </a:spcBef>
              <a:spcAft>
                <a:spcPts val="0"/>
              </a:spcAft>
              <a:buNone/>
            </a:pPr>
            <a:endParaRPr i="1">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d26c291ee_4_48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d26c291ee_4_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cb6f386d64_2_6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cb6f386d64_2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1003ad2e25c_0_12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1003ad2e25c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fd26c291ee_5_10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fd26c291ee_5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fd26c291ee_5_20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fd26c291ee_5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cb6f386d64_2_20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cb6f386d64_2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fd0aea06f0_2_2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fd0aea06f0_2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04347d35dc_0_8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04347d35dc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Century Gothic"/>
                <a:ea typeface="Century Gothic"/>
                <a:cs typeface="Century Gothic"/>
                <a:sym typeface="Century Gothic"/>
              </a:rPr>
              <a:t>Table of Contents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fd8b836f9b_0_12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fd8b836f9b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cb5624d300_0_1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cb5624d30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1006a63904f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1006a639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1006a63904f_0_87: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1006a63904f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1006a63904f_0_167: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1" name="Google Shape;621;g1006a63904f_0_1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012c797a26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5" name="Google Shape;635;g1012c797a2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10181b9352d_0_7: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9" name="Google Shape;649;g10181b9352d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10181b9352d_0_67: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3" name="Google Shape;663;g10181b9352d_0_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04347d35dc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7" name="Google Shape;677;g104347d35d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104347d35dc_0_1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1" name="Google Shape;691;g104347d35dc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10303dc828f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7" name="Google Shape;707;g10303dc828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986ec466d7_0_38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986ec466d7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f5cd9424b0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f5cd9424b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a6df81c033_1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a6df81c03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Erica Thomas (DOD)</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Pamela Wolfe (NASA)</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Robert Zebroski (DLA)</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Anju Anand (NSF)</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Toya Stith (DHS)</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Christine Gex (Army)</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Neil Stewart (Navy)</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Kent Craig (USPTO)</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Martin Engel (HHS)</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Lattrice Goldsby (USDA)</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Joe Zuniga (Federal Judiciary)</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Kyle Brooks (State)</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Devin Ure (DOT)</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JoAnn Napolitano (FAA)</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Shauna Eisenberg (USIP)</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Monique Bourque (DOJ)</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Arthur Chin (HUD)</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Russ Kuehn (SSA)</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Carlos Colon (Air Force)</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Dave Weekley (Treasury)</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James Gregory (GSA)</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986ec466d7_0_84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986ec466d7_0_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03ad2e25c_0_10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003ad2e25c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fd8b836f9b_0_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fd8b836f9b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fd26c291ee_4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fd26c291ee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105f24e74d1_0_67: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105f24e74d1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003ad2e25c_0_5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003ad2e25c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lvl1pPr lvl="0" algn="ctr">
              <a:buNone/>
              <a:defRPr sz="1500">
                <a:solidFill>
                  <a:schemeClr val="dk1"/>
                </a:solidFill>
                <a:latin typeface="Century Gothic"/>
                <a:ea typeface="Century Gothic"/>
                <a:cs typeface="Century Gothic"/>
                <a:sym typeface="Century Gothic"/>
              </a:defRPr>
            </a:lvl1pPr>
            <a:lvl2pPr lvl="1" algn="ctr">
              <a:buNone/>
              <a:defRPr sz="1500">
                <a:solidFill>
                  <a:schemeClr val="dk1"/>
                </a:solidFill>
                <a:latin typeface="Century Gothic"/>
                <a:ea typeface="Century Gothic"/>
                <a:cs typeface="Century Gothic"/>
                <a:sym typeface="Century Gothic"/>
              </a:defRPr>
            </a:lvl2pPr>
            <a:lvl3pPr lvl="2" algn="ctr">
              <a:buNone/>
              <a:defRPr sz="1500">
                <a:solidFill>
                  <a:schemeClr val="dk1"/>
                </a:solidFill>
                <a:latin typeface="Century Gothic"/>
                <a:ea typeface="Century Gothic"/>
                <a:cs typeface="Century Gothic"/>
                <a:sym typeface="Century Gothic"/>
              </a:defRPr>
            </a:lvl3pPr>
            <a:lvl4pPr lvl="3" algn="ctr">
              <a:buNone/>
              <a:defRPr sz="1500">
                <a:solidFill>
                  <a:schemeClr val="dk1"/>
                </a:solidFill>
                <a:latin typeface="Century Gothic"/>
                <a:ea typeface="Century Gothic"/>
                <a:cs typeface="Century Gothic"/>
                <a:sym typeface="Century Gothic"/>
              </a:defRPr>
            </a:lvl4pPr>
            <a:lvl5pPr lvl="4" algn="ctr">
              <a:buNone/>
              <a:defRPr sz="1500">
                <a:solidFill>
                  <a:schemeClr val="dk1"/>
                </a:solidFill>
                <a:latin typeface="Century Gothic"/>
                <a:ea typeface="Century Gothic"/>
                <a:cs typeface="Century Gothic"/>
                <a:sym typeface="Century Gothic"/>
              </a:defRPr>
            </a:lvl5pPr>
            <a:lvl6pPr lvl="5" algn="ctr">
              <a:buNone/>
              <a:defRPr sz="1500">
                <a:solidFill>
                  <a:schemeClr val="dk1"/>
                </a:solidFill>
                <a:latin typeface="Century Gothic"/>
                <a:ea typeface="Century Gothic"/>
                <a:cs typeface="Century Gothic"/>
                <a:sym typeface="Century Gothic"/>
              </a:defRPr>
            </a:lvl6pPr>
            <a:lvl7pPr lvl="6" algn="ctr">
              <a:buNone/>
              <a:defRPr sz="1500">
                <a:solidFill>
                  <a:schemeClr val="dk1"/>
                </a:solidFill>
                <a:latin typeface="Century Gothic"/>
                <a:ea typeface="Century Gothic"/>
                <a:cs typeface="Century Gothic"/>
                <a:sym typeface="Century Gothic"/>
              </a:defRPr>
            </a:lvl7pPr>
            <a:lvl8pPr lvl="7" algn="ctr">
              <a:buNone/>
              <a:defRPr sz="1500">
                <a:solidFill>
                  <a:schemeClr val="dk1"/>
                </a:solidFill>
                <a:latin typeface="Century Gothic"/>
                <a:ea typeface="Century Gothic"/>
                <a:cs typeface="Century Gothic"/>
                <a:sym typeface="Century Gothic"/>
              </a:defRPr>
            </a:lvl8pPr>
            <a:lvl9pPr lvl="8" algn="ctr">
              <a:buNone/>
              <a:defRPr sz="1500">
                <a:solidFill>
                  <a:schemeClr val="dk1"/>
                </a:solidFill>
                <a:latin typeface="Century Gothic"/>
                <a:ea typeface="Century Gothic"/>
                <a:cs typeface="Century Gothic"/>
                <a:sym typeface="Century Gothic"/>
              </a:defRPr>
            </a:lvl9pPr>
          </a:lstStyle>
          <a:p>
            <a:pPr marL="0" lvl="0" indent="0" algn="ctr" rtl="0">
              <a:spcBef>
                <a:spcPts val="0"/>
              </a:spcBef>
              <a:spcAft>
                <a:spcPts val="0"/>
              </a:spcAft>
              <a:buNone/>
            </a:pPr>
            <a:endParaRPr/>
          </a:p>
        </p:txBody>
      </p:sp>
      <p:sp>
        <p:nvSpPr>
          <p:cNvPr id="13" name="Google Shape;13;p2"/>
          <p:cNvSpPr/>
          <p:nvPr/>
        </p:nvSpPr>
        <p:spPr>
          <a:xfrm>
            <a:off x="457200" y="457200"/>
            <a:ext cx="6858000" cy="685800"/>
          </a:xfrm>
          <a:prstGeom prst="rect">
            <a:avLst/>
          </a:prstGeom>
          <a:solidFill>
            <a:srgbClr val="0B539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Century Gothic"/>
              <a:ea typeface="Century Gothic"/>
              <a:cs typeface="Century Gothic"/>
              <a:sym typeface="Century Gothic"/>
            </a:endParaRPr>
          </a:p>
        </p:txBody>
      </p:sp>
      <p:sp>
        <p:nvSpPr>
          <p:cNvPr id="14" name="Google Shape;14;p2"/>
          <p:cNvSpPr txBox="1">
            <a:spLocks noGrp="1"/>
          </p:cNvSpPr>
          <p:nvPr>
            <p:ph type="title" idx="2"/>
          </p:nvPr>
        </p:nvSpPr>
        <p:spPr>
          <a:xfrm>
            <a:off x="459225" y="444400"/>
            <a:ext cx="6858000" cy="685800"/>
          </a:xfrm>
          <a:prstGeom prst="rect">
            <a:avLst/>
          </a:prstGeom>
          <a:solidFill>
            <a:srgbClr val="0B5394"/>
          </a:solidFill>
        </p:spPr>
        <p:txBody>
          <a:bodyPr spcFirstLastPara="1" wrap="square" lIns="91425" tIns="91425" rIns="91425" bIns="91425" anchor="ctr" anchorCtr="0">
            <a:noAutofit/>
          </a:bodyPr>
          <a:lstStyle>
            <a:lvl1pPr lvl="0">
              <a:spcBef>
                <a:spcPts val="0"/>
              </a:spcBef>
              <a:spcAft>
                <a:spcPts val="0"/>
              </a:spcAft>
              <a:buClr>
                <a:schemeClr val="lt1"/>
              </a:buClr>
              <a:buSzPts val="2800"/>
              <a:buFont typeface="Century Gothic"/>
              <a:buNone/>
              <a:defRPr>
                <a:solidFill>
                  <a:schemeClr val="lt1"/>
                </a:solidFill>
                <a:latin typeface="Century Gothic"/>
                <a:ea typeface="Century Gothic"/>
                <a:cs typeface="Century Gothic"/>
                <a:sym typeface="Century Gothic"/>
              </a:defRPr>
            </a:lvl1pPr>
            <a:lvl2pPr lvl="1">
              <a:spcBef>
                <a:spcPts val="0"/>
              </a:spcBef>
              <a:spcAft>
                <a:spcPts val="0"/>
              </a:spcAft>
              <a:buClr>
                <a:schemeClr val="lt1"/>
              </a:buClr>
              <a:buSzPts val="2800"/>
              <a:buFont typeface="Century Gothic"/>
              <a:buNone/>
              <a:defRPr>
                <a:solidFill>
                  <a:schemeClr val="lt1"/>
                </a:solidFill>
                <a:latin typeface="Century Gothic"/>
                <a:ea typeface="Century Gothic"/>
                <a:cs typeface="Century Gothic"/>
                <a:sym typeface="Century Gothic"/>
              </a:defRPr>
            </a:lvl2pPr>
            <a:lvl3pPr lvl="2">
              <a:spcBef>
                <a:spcPts val="0"/>
              </a:spcBef>
              <a:spcAft>
                <a:spcPts val="0"/>
              </a:spcAft>
              <a:buClr>
                <a:schemeClr val="lt1"/>
              </a:buClr>
              <a:buSzPts val="2800"/>
              <a:buFont typeface="Century Gothic"/>
              <a:buNone/>
              <a:defRPr>
                <a:solidFill>
                  <a:schemeClr val="lt1"/>
                </a:solidFill>
                <a:latin typeface="Century Gothic"/>
                <a:ea typeface="Century Gothic"/>
                <a:cs typeface="Century Gothic"/>
                <a:sym typeface="Century Gothic"/>
              </a:defRPr>
            </a:lvl3pPr>
            <a:lvl4pPr lvl="3">
              <a:spcBef>
                <a:spcPts val="0"/>
              </a:spcBef>
              <a:spcAft>
                <a:spcPts val="0"/>
              </a:spcAft>
              <a:buClr>
                <a:schemeClr val="lt1"/>
              </a:buClr>
              <a:buSzPts val="2800"/>
              <a:buFont typeface="Century Gothic"/>
              <a:buNone/>
              <a:defRPr>
                <a:solidFill>
                  <a:schemeClr val="lt1"/>
                </a:solidFill>
                <a:latin typeface="Century Gothic"/>
                <a:ea typeface="Century Gothic"/>
                <a:cs typeface="Century Gothic"/>
                <a:sym typeface="Century Gothic"/>
              </a:defRPr>
            </a:lvl4pPr>
            <a:lvl5pPr lvl="4">
              <a:spcBef>
                <a:spcPts val="0"/>
              </a:spcBef>
              <a:spcAft>
                <a:spcPts val="0"/>
              </a:spcAft>
              <a:buClr>
                <a:schemeClr val="lt1"/>
              </a:buClr>
              <a:buSzPts val="2800"/>
              <a:buFont typeface="Century Gothic"/>
              <a:buNone/>
              <a:defRPr>
                <a:solidFill>
                  <a:schemeClr val="lt1"/>
                </a:solidFill>
                <a:latin typeface="Century Gothic"/>
                <a:ea typeface="Century Gothic"/>
                <a:cs typeface="Century Gothic"/>
                <a:sym typeface="Century Gothic"/>
              </a:defRPr>
            </a:lvl5pPr>
            <a:lvl6pPr lvl="5">
              <a:spcBef>
                <a:spcPts val="0"/>
              </a:spcBef>
              <a:spcAft>
                <a:spcPts val="0"/>
              </a:spcAft>
              <a:buClr>
                <a:schemeClr val="lt1"/>
              </a:buClr>
              <a:buSzPts val="2800"/>
              <a:buFont typeface="Century Gothic"/>
              <a:buNone/>
              <a:defRPr>
                <a:solidFill>
                  <a:schemeClr val="lt1"/>
                </a:solidFill>
                <a:latin typeface="Century Gothic"/>
                <a:ea typeface="Century Gothic"/>
                <a:cs typeface="Century Gothic"/>
                <a:sym typeface="Century Gothic"/>
              </a:defRPr>
            </a:lvl6pPr>
            <a:lvl7pPr lvl="6">
              <a:spcBef>
                <a:spcPts val="0"/>
              </a:spcBef>
              <a:spcAft>
                <a:spcPts val="0"/>
              </a:spcAft>
              <a:buClr>
                <a:schemeClr val="lt1"/>
              </a:buClr>
              <a:buSzPts val="2800"/>
              <a:buFont typeface="Century Gothic"/>
              <a:buNone/>
              <a:defRPr>
                <a:solidFill>
                  <a:schemeClr val="lt1"/>
                </a:solidFill>
                <a:latin typeface="Century Gothic"/>
                <a:ea typeface="Century Gothic"/>
                <a:cs typeface="Century Gothic"/>
                <a:sym typeface="Century Gothic"/>
              </a:defRPr>
            </a:lvl7pPr>
            <a:lvl8pPr lvl="7">
              <a:spcBef>
                <a:spcPts val="0"/>
              </a:spcBef>
              <a:spcAft>
                <a:spcPts val="0"/>
              </a:spcAft>
              <a:buClr>
                <a:schemeClr val="lt1"/>
              </a:buClr>
              <a:buSzPts val="2800"/>
              <a:buFont typeface="Century Gothic"/>
              <a:buNone/>
              <a:defRPr>
                <a:solidFill>
                  <a:schemeClr val="lt1"/>
                </a:solidFill>
                <a:latin typeface="Century Gothic"/>
                <a:ea typeface="Century Gothic"/>
                <a:cs typeface="Century Gothic"/>
                <a:sym typeface="Century Gothic"/>
              </a:defRPr>
            </a:lvl8pPr>
            <a:lvl9pPr lvl="8">
              <a:spcBef>
                <a:spcPts val="0"/>
              </a:spcBef>
              <a:spcAft>
                <a:spcPts val="0"/>
              </a:spcAft>
              <a:buClr>
                <a:schemeClr val="lt1"/>
              </a:buClr>
              <a:buSzPts val="2800"/>
              <a:buFont typeface="Century Gothic"/>
              <a:buNone/>
              <a:defRPr>
                <a:solidFill>
                  <a:schemeClr val="lt1"/>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264945" y="2163089"/>
            <a:ext cx="7242600" cy="38400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9" name="Google Shape;49;p11"/>
          <p:cNvSpPr txBox="1">
            <a:spLocks noGrp="1"/>
          </p:cNvSpPr>
          <p:nvPr>
            <p:ph type="sldNum" idx="12"/>
          </p:nvPr>
        </p:nvSpPr>
        <p:spPr>
          <a:xfrm>
            <a:off x="7201589" y="9119180"/>
            <a:ext cx="466500" cy="7695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7201589" y="9119180"/>
            <a:ext cx="466500" cy="7695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a:off x="457200" y="457200"/>
            <a:ext cx="6858000" cy="9144000"/>
          </a:xfrm>
          <a:prstGeom prst="rect">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264945" y="2253729"/>
            <a:ext cx="7242600" cy="6681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7201589" y="9119180"/>
            <a:ext cx="466500" cy="7695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5"/>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sldNum" idx="12"/>
          </p:nvPr>
        </p:nvSpPr>
        <p:spPr>
          <a:xfrm>
            <a:off x="7201589" y="9119180"/>
            <a:ext cx="466500" cy="7695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6"/>
          <p:cNvSpPr txBox="1">
            <a:spLocks noGrp="1"/>
          </p:cNvSpPr>
          <p:nvPr>
            <p:ph type="sldNum" idx="12"/>
          </p:nvPr>
        </p:nvSpPr>
        <p:spPr>
          <a:xfrm>
            <a:off x="7201589" y="9119180"/>
            <a:ext cx="466500" cy="7695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7"/>
          <p:cNvSpPr txBox="1">
            <a:spLocks noGrp="1"/>
          </p:cNvSpPr>
          <p:nvPr>
            <p:ph type="sldNum" idx="12"/>
          </p:nvPr>
        </p:nvSpPr>
        <p:spPr>
          <a:xfrm>
            <a:off x="7201589" y="9119180"/>
            <a:ext cx="466500" cy="7695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6" name="Google Shape;36;p8"/>
          <p:cNvSpPr txBox="1">
            <a:spLocks noGrp="1"/>
          </p:cNvSpPr>
          <p:nvPr>
            <p:ph type="sldNum" idx="12"/>
          </p:nvPr>
        </p:nvSpPr>
        <p:spPr>
          <a:xfrm>
            <a:off x="7201589" y="9119180"/>
            <a:ext cx="466500" cy="7695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9"/>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0" name="Google Shape;40;p9"/>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9"/>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2" name="Google Shape;42;p9"/>
          <p:cNvSpPr txBox="1">
            <a:spLocks noGrp="1"/>
          </p:cNvSpPr>
          <p:nvPr>
            <p:ph type="sldNum" idx="12"/>
          </p:nvPr>
        </p:nvSpPr>
        <p:spPr>
          <a:xfrm>
            <a:off x="7201589" y="9119180"/>
            <a:ext cx="466500" cy="7695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264945" y="8273124"/>
            <a:ext cx="5099100" cy="1183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5" name="Google Shape;45;p10"/>
          <p:cNvSpPr txBox="1">
            <a:spLocks noGrp="1"/>
          </p:cNvSpPr>
          <p:nvPr>
            <p:ph type="sldNum" idx="12"/>
          </p:nvPr>
        </p:nvSpPr>
        <p:spPr>
          <a:xfrm>
            <a:off x="7201589" y="9119180"/>
            <a:ext cx="466500" cy="7695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7201589" y="9119180"/>
            <a:ext cx="466500" cy="7695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37.png"/><Relationship Id="rId4" Type="http://schemas.openxmlformats.org/officeDocument/2006/relationships/image" Target="../media/image36.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digital.gov/pdf/rpa-playbook.pdf"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docs.google.com/spreadsheets/d/198HNMw4s7-6Ti-bboYu63HnTCMXrVTZrZf8_t0P2OIU/edit#gid=968794001"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https://docs.google.com/spreadsheets/d/198HNMw4s7-6Ti-bboYu63HnTCMXrVTZrZf8_t0P2OIU/edit#gid=2064781490" TargetMode="External"/><Relationship Id="rId5" Type="http://schemas.openxmlformats.org/officeDocument/2006/relationships/hyperlink" Target="https://docs.google.com/spreadsheets/d/198HNMw4s7-6Ti-bboYu63HnTCMXrVTZrZf8_t0P2OIU/edit#gid=368103316" TargetMode="External"/><Relationship Id="rId4" Type="http://schemas.openxmlformats.org/officeDocument/2006/relationships/hyperlink" Target="https://docs.google.com/spreadsheets/d/198HNMw4s7-6Ti-bboYu63HnTCMXrVTZrZf8_t0P2OIU/edit#gid=1553087469"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3">
            <a:extLst>
              <a:ext uri="{C183D7F6-B498-43B3-948B-1728B52AA6E4}">
                <adec:decorative xmlns:adec="http://schemas.microsoft.com/office/drawing/2017/decorative" val="1"/>
              </a:ext>
            </a:extLst>
          </p:cNvPr>
          <p:cNvPicPr preferRelativeResize="0"/>
          <p:nvPr/>
        </p:nvPicPr>
        <p:blipFill rotWithShape="1">
          <a:blip r:embed="rId3">
            <a:alphaModFix/>
          </a:blip>
          <a:srcRect b="19471"/>
          <a:stretch/>
        </p:blipFill>
        <p:spPr>
          <a:xfrm>
            <a:off x="0" y="6579875"/>
            <a:ext cx="7772402" cy="3469001"/>
          </a:xfrm>
          <a:prstGeom prst="rect">
            <a:avLst/>
          </a:prstGeom>
          <a:noFill/>
          <a:ln>
            <a:noFill/>
          </a:ln>
        </p:spPr>
      </p:pic>
      <p:sp>
        <p:nvSpPr>
          <p:cNvPr id="57" name="Google Shape;57;p13">
            <a:extLst>
              <a:ext uri="{C183D7F6-B498-43B3-948B-1728B52AA6E4}">
                <adec:decorative xmlns:adec="http://schemas.microsoft.com/office/drawing/2017/decorative" val="1"/>
              </a:ext>
            </a:extLst>
          </p:cNvPr>
          <p:cNvSpPr/>
          <p:nvPr/>
        </p:nvSpPr>
        <p:spPr>
          <a:xfrm>
            <a:off x="0" y="228600"/>
            <a:ext cx="7772400" cy="37110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8800">
                <a:solidFill>
                  <a:schemeClr val="lt1"/>
                </a:solidFill>
                <a:latin typeface="Century Gothic"/>
                <a:ea typeface="Century Gothic"/>
                <a:cs typeface="Century Gothic"/>
                <a:sym typeface="Century Gothic"/>
              </a:rPr>
              <a:t> </a:t>
            </a:r>
            <a:endParaRPr sz="2200">
              <a:solidFill>
                <a:schemeClr val="lt1"/>
              </a:solidFill>
              <a:latin typeface="Century Gothic"/>
              <a:ea typeface="Century Gothic"/>
              <a:cs typeface="Century Gothic"/>
              <a:sym typeface="Century Gothic"/>
            </a:endParaRPr>
          </a:p>
        </p:txBody>
      </p:sp>
      <p:sp>
        <p:nvSpPr>
          <p:cNvPr id="58" name="Google Shape;58;p13" descr="State of RPA report title&#10;&#10;State of RPA report title">
            <a:extLst>
              <a:ext uri="{C183D7F6-B498-43B3-948B-1728B52AA6E4}">
                <adec:decorative xmlns:adec="http://schemas.microsoft.com/office/drawing/2017/decorative" val="0"/>
              </a:ext>
            </a:extLst>
          </p:cNvPr>
          <p:cNvSpPr>
            <a:spLocks noGrp="1"/>
          </p:cNvSpPr>
          <p:nvPr>
            <p:ph type="title" idx="4294967295"/>
          </p:nvPr>
        </p:nvSpPr>
        <p:spPr>
          <a:xfrm>
            <a:off x="0" y="228600"/>
            <a:ext cx="7772400" cy="37110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88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 The State of </a:t>
            </a:r>
          </a:p>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88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 Federal RPA</a:t>
            </a:r>
          </a:p>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endParaRPr kumimoji="0" lang="en-US" sz="11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endParaRPr>
          </a:p>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2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    An Update on the Governmentwide Impact, </a:t>
            </a:r>
          </a:p>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2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    Deployment, and Best Practices of RPA</a:t>
            </a:r>
          </a:p>
        </p:txBody>
      </p:sp>
      <p:sp>
        <p:nvSpPr>
          <p:cNvPr id="59" name="Google Shape;59;p13">
            <a:extLst>
              <a:ext uri="{C183D7F6-B498-43B3-948B-1728B52AA6E4}">
                <adec:decorative xmlns:adec="http://schemas.microsoft.com/office/drawing/2017/decorative" val="0"/>
              </a:ext>
            </a:extLst>
          </p:cNvPr>
          <p:cNvSpPr txBox="1"/>
          <p:nvPr/>
        </p:nvSpPr>
        <p:spPr>
          <a:xfrm>
            <a:off x="226050" y="4243025"/>
            <a:ext cx="7320300" cy="147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666666"/>
                </a:solidFill>
                <a:latin typeface="Century Gothic"/>
                <a:ea typeface="Century Gothic"/>
                <a:cs typeface="Century Gothic"/>
                <a:sym typeface="Century Gothic"/>
              </a:rPr>
              <a:t>Nearly three years after the federal government deployed its first robotic process automation (RPA) application, RPA has become a widespread process automation tool. Several RPA programs implement the technology at scale and achieve significant results. They strengthen and empower the federal workforce. This report assesses RPA programs’ maturity across the federal government and RPA’s impact, identifies trends, and highlights best practices for future deployment.  </a:t>
            </a:r>
            <a:endParaRPr>
              <a:solidFill>
                <a:srgbClr val="666666"/>
              </a:solidFill>
              <a:latin typeface="Century Gothic"/>
              <a:ea typeface="Century Gothic"/>
              <a:cs typeface="Century Gothic"/>
              <a:sym typeface="Century Gothic"/>
            </a:endParaRPr>
          </a:p>
        </p:txBody>
      </p:sp>
      <p:sp>
        <p:nvSpPr>
          <p:cNvPr id="60" name="Google Shape;60;p13">
            <a:extLst>
              <a:ext uri="{C183D7F6-B498-43B3-948B-1728B52AA6E4}">
                <adec:decorative xmlns:adec="http://schemas.microsoft.com/office/drawing/2017/decorative" val="0"/>
              </a:ext>
            </a:extLst>
          </p:cNvPr>
          <p:cNvSpPr txBox="1"/>
          <p:nvPr/>
        </p:nvSpPr>
        <p:spPr>
          <a:xfrm>
            <a:off x="226175" y="5792800"/>
            <a:ext cx="6341100" cy="453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rgbClr val="666666"/>
                </a:solidFill>
                <a:latin typeface="Century Gothic"/>
                <a:ea typeface="Century Gothic"/>
                <a:cs typeface="Century Gothic"/>
                <a:sym typeface="Century Gothic"/>
              </a:rPr>
              <a:t>Version 2.0 — Published by the Federal RPA Community of Practice (CoP)</a:t>
            </a:r>
            <a:endParaRPr sz="1200" b="1">
              <a:solidFill>
                <a:srgbClr val="666666"/>
              </a:solidFill>
              <a:latin typeface="Century Gothic"/>
              <a:ea typeface="Century Gothic"/>
              <a:cs typeface="Century Gothic"/>
              <a:sym typeface="Century Gothic"/>
            </a:endParaRPr>
          </a:p>
        </p:txBody>
      </p:sp>
      <p:sp>
        <p:nvSpPr>
          <p:cNvPr id="61" name="Google Shape;61;p13">
            <a:extLst>
              <a:ext uri="{C183D7F6-B498-43B3-948B-1728B52AA6E4}">
                <adec:decorative xmlns:adec="http://schemas.microsoft.com/office/drawing/2017/decorative" val="0"/>
              </a:ext>
            </a:extLst>
          </p:cNvPr>
          <p:cNvSpPr txBox="1"/>
          <p:nvPr/>
        </p:nvSpPr>
        <p:spPr>
          <a:xfrm>
            <a:off x="226050" y="6023350"/>
            <a:ext cx="6341100" cy="453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Century Gothic"/>
                <a:ea typeface="Century Gothic"/>
                <a:cs typeface="Century Gothic"/>
                <a:sym typeface="Century Gothic"/>
              </a:rPr>
              <a:t>December 29, 2021</a:t>
            </a:r>
            <a:endParaRPr sz="1200">
              <a:solidFill>
                <a:srgbClr val="666666"/>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82"/>
        <p:cNvGrpSpPr/>
        <p:nvPr/>
      </p:nvGrpSpPr>
      <p:grpSpPr>
        <a:xfrm>
          <a:off x="0" y="0"/>
          <a:ext cx="0" cy="0"/>
          <a:chOff x="0" y="0"/>
          <a:chExt cx="0" cy="0"/>
        </a:xfrm>
      </p:grpSpPr>
      <p:pic>
        <p:nvPicPr>
          <p:cNvPr id="383" name="Google Shape;383;p22" descr="Chart - FY21 expected RPA pilot timeline &#10;0-3 months: 11% of emerging programs &#10;3-6 months: 25% of emerging programs &#10;6-12 months: 37% of emerging programs &#10;12+ months: 25% of emerging programs " title="Chart - FY21 expected RPA pilot timeline "/>
          <p:cNvPicPr preferRelativeResize="0"/>
          <p:nvPr/>
        </p:nvPicPr>
        <p:blipFill>
          <a:blip r:embed="rId3">
            <a:alphaModFix/>
          </a:blip>
          <a:stretch>
            <a:fillRect/>
          </a:stretch>
        </p:blipFill>
        <p:spPr>
          <a:xfrm>
            <a:off x="204325" y="7242279"/>
            <a:ext cx="3886200" cy="2402971"/>
          </a:xfrm>
          <a:prstGeom prst="rect">
            <a:avLst/>
          </a:prstGeom>
          <a:noFill/>
          <a:ln>
            <a:noFill/>
          </a:ln>
        </p:spPr>
      </p:pic>
      <p:pic>
        <p:nvPicPr>
          <p:cNvPr id="384" name="Google Shape;384;p22" descr="&lt;5 automation pipe: 5 programs &#10;5+ pipeline: 5 programs &#10;10+ pipeline: 3 programs &#10;20+ pipeline: 13 programs &#10;30+ pipeline: 11 programs" title="Chart - FY21 automation pipeline"/>
          <p:cNvPicPr preferRelativeResize="0"/>
          <p:nvPr/>
        </p:nvPicPr>
        <p:blipFill>
          <a:blip r:embed="rId4">
            <a:alphaModFix/>
          </a:blip>
          <a:stretch>
            <a:fillRect/>
          </a:stretch>
        </p:blipFill>
        <p:spPr>
          <a:xfrm>
            <a:off x="3897575" y="3269625"/>
            <a:ext cx="3789051" cy="2342900"/>
          </a:xfrm>
          <a:prstGeom prst="rect">
            <a:avLst/>
          </a:prstGeom>
          <a:noFill/>
          <a:ln>
            <a:noFill/>
          </a:ln>
        </p:spPr>
      </p:pic>
      <p:sp>
        <p:nvSpPr>
          <p:cNvPr id="385" name="Google Shape;385;p22"/>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a:t>
            </a:r>
            <a:endParaRPr/>
          </a:p>
        </p:txBody>
      </p:sp>
      <p:sp>
        <p:nvSpPr>
          <p:cNvPr id="386" name="Google Shape;386;p22">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387" name="Google Shape;387;p22" descr="Color block - red" title="Color block - red"/>
          <p:cNvSpPr/>
          <p:nvPr/>
        </p:nvSpPr>
        <p:spPr>
          <a:xfrm>
            <a:off x="1013" y="307525"/>
            <a:ext cx="7772400" cy="1044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388" name="Google Shape;388;p22"/>
          <p:cNvSpPr txBox="1"/>
          <p:nvPr/>
        </p:nvSpPr>
        <p:spPr>
          <a:xfrm>
            <a:off x="152400" y="3716250"/>
            <a:ext cx="3886200" cy="245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100"/>
              </a:spcAft>
              <a:buNone/>
            </a:pPr>
            <a:r>
              <a:rPr lang="en" sz="1200">
                <a:solidFill>
                  <a:schemeClr val="dk1"/>
                </a:solidFill>
                <a:latin typeface="Century Gothic"/>
                <a:ea typeface="Century Gothic"/>
                <a:cs typeface="Century Gothic"/>
                <a:sym typeface="Century Gothic"/>
              </a:rPr>
              <a:t>A valuable metric for </a:t>
            </a:r>
            <a:r>
              <a:rPr lang="en" sz="1200" b="1">
                <a:solidFill>
                  <a:schemeClr val="dk1"/>
                </a:solidFill>
                <a:latin typeface="Century Gothic"/>
                <a:ea typeface="Century Gothic"/>
                <a:cs typeface="Century Gothic"/>
                <a:sym typeface="Century Gothic"/>
              </a:rPr>
              <a:t>assessing RPA demand</a:t>
            </a:r>
            <a:r>
              <a:rPr lang="en" sz="1200">
                <a:solidFill>
                  <a:schemeClr val="dk1"/>
                </a:solidFill>
                <a:latin typeface="Century Gothic"/>
                <a:ea typeface="Century Gothic"/>
                <a:cs typeface="Century Gothic"/>
                <a:sym typeface="Century Gothic"/>
              </a:rPr>
              <a:t> is the number of automations in each RPA program’s pipeline. This number indicates both how RPA applies as a solution to an agency’s operating challenges and also key stakeholder interest in pursuing RPA. </a:t>
            </a:r>
            <a:r>
              <a:rPr lang="en" sz="1200" b="1">
                <a:solidFill>
                  <a:schemeClr val="dk1"/>
                </a:solidFill>
                <a:latin typeface="Century Gothic"/>
                <a:ea typeface="Century Gothic"/>
                <a:cs typeface="Century Gothic"/>
                <a:sym typeface="Century Gothic"/>
              </a:rPr>
              <a:t>Stakeholders and business process owners want to adopt RPA solutions for their business needs.</a:t>
            </a:r>
            <a:r>
              <a:rPr lang="en" sz="1200">
                <a:solidFill>
                  <a:schemeClr val="dk1"/>
                </a:solidFill>
                <a:latin typeface="Century Gothic"/>
                <a:ea typeface="Century Gothic"/>
                <a:cs typeface="Century Gothic"/>
                <a:sym typeface="Century Gothic"/>
              </a:rPr>
              <a:t> </a:t>
            </a:r>
            <a:endParaRPr sz="1200">
              <a:solidFill>
                <a:schemeClr val="dk1"/>
              </a:solidFill>
              <a:latin typeface="Century Gothic"/>
              <a:ea typeface="Century Gothic"/>
              <a:cs typeface="Century Gothic"/>
              <a:sym typeface="Century Gothic"/>
            </a:endParaRPr>
          </a:p>
        </p:txBody>
      </p:sp>
      <p:sp>
        <p:nvSpPr>
          <p:cNvPr id="389" name="Google Shape;389;p22"/>
          <p:cNvSpPr>
            <a:spLocks noGrp="1"/>
          </p:cNvSpPr>
          <p:nvPr>
            <p:ph type="title" idx="4294967295"/>
          </p:nvPr>
        </p:nvSpPr>
        <p:spPr>
          <a:xfrm>
            <a:off x="1025" y="307525"/>
            <a:ext cx="74940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Key Takeaway 3: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Federal agencies want RPA programs.</a:t>
            </a:r>
          </a:p>
        </p:txBody>
      </p:sp>
      <p:sp>
        <p:nvSpPr>
          <p:cNvPr id="390" name="Google Shape;390;p22"/>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391" name="Google Shape;391;p22"/>
          <p:cNvSpPr txBox="1"/>
          <p:nvPr/>
        </p:nvSpPr>
        <p:spPr>
          <a:xfrm>
            <a:off x="187275" y="2035450"/>
            <a:ext cx="7470900" cy="139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sz="1200">
                <a:latin typeface="Century Gothic"/>
                <a:ea typeface="Century Gothic"/>
                <a:cs typeface="Century Gothic"/>
                <a:sym typeface="Century Gothic"/>
              </a:rPr>
              <a:t>Strong RPA program pipelines across the government indicate </a:t>
            </a:r>
            <a:r>
              <a:rPr lang="en" sz="1200" b="1">
                <a:latin typeface="Century Gothic"/>
                <a:ea typeface="Century Gothic"/>
                <a:cs typeface="Century Gothic"/>
                <a:sym typeface="Century Gothic"/>
              </a:rPr>
              <a:t>customer demand for RPA</a:t>
            </a:r>
            <a:r>
              <a:rPr lang="en" sz="1200">
                <a:latin typeface="Century Gothic"/>
                <a:ea typeface="Century Gothic"/>
                <a:cs typeface="Century Gothic"/>
                <a:sym typeface="Century Gothic"/>
              </a:rPr>
              <a:t>. Federal agencies should invest in RPA, as RPA deployed at scale increases ROI. </a:t>
            </a:r>
            <a:r>
              <a:rPr lang="en" sz="1200">
                <a:solidFill>
                  <a:schemeClr val="dk1"/>
                </a:solidFill>
                <a:latin typeface="Century Gothic"/>
                <a:ea typeface="Century Gothic"/>
                <a:cs typeface="Century Gothic"/>
                <a:sym typeface="Century Gothic"/>
              </a:rPr>
              <a:t>Further, 25% (16) of the survey respondents are exploring RPA’s potential, indicating interest in developing new programs.</a:t>
            </a:r>
            <a:endParaRPr sz="1200">
              <a:latin typeface="Century Gothic"/>
              <a:ea typeface="Century Gothic"/>
              <a:cs typeface="Century Gothic"/>
              <a:sym typeface="Century Gothic"/>
            </a:endParaRPr>
          </a:p>
        </p:txBody>
      </p:sp>
      <p:sp>
        <p:nvSpPr>
          <p:cNvPr id="392" name="Google Shape;392;p22"/>
          <p:cNvSpPr txBox="1"/>
          <p:nvPr/>
        </p:nvSpPr>
        <p:spPr>
          <a:xfrm>
            <a:off x="4194175" y="7832000"/>
            <a:ext cx="3300900" cy="1603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b="1">
                <a:solidFill>
                  <a:schemeClr val="dk1"/>
                </a:solidFill>
                <a:latin typeface="Century Gothic"/>
                <a:ea typeface="Century Gothic"/>
                <a:cs typeface="Century Gothic"/>
                <a:sym typeface="Century Gothic"/>
              </a:rPr>
              <a:t>25% (16) of program offices </a:t>
            </a:r>
            <a:r>
              <a:rPr lang="en" sz="1200">
                <a:solidFill>
                  <a:schemeClr val="dk1"/>
                </a:solidFill>
                <a:latin typeface="Century Gothic"/>
                <a:ea typeface="Century Gothic"/>
                <a:cs typeface="Century Gothic"/>
                <a:sym typeface="Century Gothic"/>
              </a:rPr>
              <a:t>responded they are exploring RPA potential. 75% (12) of those expect to have a pilot in place </a:t>
            </a:r>
            <a:r>
              <a:rPr lang="en" sz="1200" b="1">
                <a:solidFill>
                  <a:schemeClr val="dk1"/>
                </a:solidFill>
                <a:latin typeface="Century Gothic"/>
                <a:ea typeface="Century Gothic"/>
                <a:cs typeface="Century Gothic"/>
                <a:sym typeface="Century Gothic"/>
              </a:rPr>
              <a:t>within the next 12 months</a:t>
            </a:r>
            <a:r>
              <a:rPr lang="en" sz="1200">
                <a:solidFill>
                  <a:schemeClr val="dk1"/>
                </a:solidFill>
                <a:latin typeface="Century Gothic"/>
                <a:ea typeface="Century Gothic"/>
                <a:cs typeface="Century Gothic"/>
                <a:sym typeface="Century Gothic"/>
              </a:rPr>
              <a:t>.</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Century Gothic"/>
              <a:ea typeface="Century Gothic"/>
              <a:cs typeface="Century Gothic"/>
              <a:sym typeface="Century Gothic"/>
            </a:endParaRPr>
          </a:p>
          <a:p>
            <a:pPr marL="0" lvl="0" indent="0" algn="l" rtl="0">
              <a:spcBef>
                <a:spcPts val="1100"/>
              </a:spcBef>
              <a:spcAft>
                <a:spcPts val="0"/>
              </a:spcAft>
              <a:buNone/>
            </a:pPr>
            <a:endParaRPr/>
          </a:p>
        </p:txBody>
      </p:sp>
      <p:sp>
        <p:nvSpPr>
          <p:cNvPr id="393" name="Google Shape;393;p22" descr="Strong RPA Demand header" title="Strong RPA Demand header"/>
          <p:cNvSpPr/>
          <p:nvPr/>
        </p:nvSpPr>
        <p:spPr>
          <a:xfrm>
            <a:off x="187275" y="1555225"/>
            <a:ext cx="4619100" cy="4611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2000" b="1">
                <a:solidFill>
                  <a:schemeClr val="lt1"/>
                </a:solidFill>
                <a:latin typeface="Century Gothic"/>
                <a:ea typeface="Century Gothic"/>
                <a:cs typeface="Century Gothic"/>
                <a:sym typeface="Century Gothic"/>
              </a:rPr>
              <a:t>Strong RPA Demand</a:t>
            </a:r>
            <a:endParaRPr sz="2000" b="1">
              <a:solidFill>
                <a:schemeClr val="lt1"/>
              </a:solidFill>
              <a:latin typeface="Century Gothic"/>
              <a:ea typeface="Century Gothic"/>
              <a:cs typeface="Century Gothic"/>
              <a:sym typeface="Century Gothic"/>
            </a:endParaRPr>
          </a:p>
        </p:txBody>
      </p:sp>
      <p:sp>
        <p:nvSpPr>
          <p:cNvPr id="394" name="Google Shape;394;p22" descr="Automation Pipeline header" title="Automation Pipeline header"/>
          <p:cNvSpPr/>
          <p:nvPr/>
        </p:nvSpPr>
        <p:spPr>
          <a:xfrm>
            <a:off x="187275" y="3315988"/>
            <a:ext cx="3300900" cy="3540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1700" b="1">
                <a:solidFill>
                  <a:schemeClr val="lt1"/>
                </a:solidFill>
                <a:latin typeface="Century Gothic"/>
                <a:ea typeface="Century Gothic"/>
                <a:cs typeface="Century Gothic"/>
                <a:sym typeface="Century Gothic"/>
              </a:rPr>
              <a:t>Automation Pipeline</a:t>
            </a:r>
            <a:endParaRPr sz="1700" b="1">
              <a:solidFill>
                <a:schemeClr val="lt1"/>
              </a:solidFill>
              <a:latin typeface="Century Gothic"/>
              <a:ea typeface="Century Gothic"/>
              <a:cs typeface="Century Gothic"/>
              <a:sym typeface="Century Gothic"/>
            </a:endParaRPr>
          </a:p>
        </p:txBody>
      </p:sp>
      <p:sp>
        <p:nvSpPr>
          <p:cNvPr id="395" name="Google Shape;395;p22"/>
          <p:cNvSpPr/>
          <p:nvPr/>
        </p:nvSpPr>
        <p:spPr>
          <a:xfrm>
            <a:off x="4194175" y="7312275"/>
            <a:ext cx="3300900" cy="3540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r" rtl="0">
              <a:lnSpc>
                <a:spcPct val="90000"/>
              </a:lnSpc>
              <a:spcBef>
                <a:spcPts val="0"/>
              </a:spcBef>
              <a:spcAft>
                <a:spcPts val="0"/>
              </a:spcAft>
              <a:buNone/>
            </a:pPr>
            <a:r>
              <a:rPr lang="en" sz="1700" b="1">
                <a:solidFill>
                  <a:schemeClr val="lt1"/>
                </a:solidFill>
                <a:latin typeface="Century Gothic"/>
                <a:ea typeface="Century Gothic"/>
                <a:cs typeface="Century Gothic"/>
                <a:sym typeface="Century Gothic"/>
              </a:rPr>
              <a:t>Emerging RPA Programs</a:t>
            </a:r>
            <a:endParaRPr sz="1700" b="1">
              <a:solidFill>
                <a:schemeClr val="lt1"/>
              </a:solidFill>
              <a:latin typeface="Century Gothic"/>
              <a:ea typeface="Century Gothic"/>
              <a:cs typeface="Century Gothic"/>
              <a:sym typeface="Century Gothic"/>
            </a:endParaRPr>
          </a:p>
        </p:txBody>
      </p:sp>
      <p:pic>
        <p:nvPicPr>
          <p:cNvPr id="396" name="Google Shape;396;p22" descr="chart - opportunity identification &#10;Ad hoc approach: 5 programs &#10;5+ application pipeline: 5 programs &#10;10+ application pipeline: 3 programs &#10;20+ application pipeline: 13 programs &#10;30+ application pipeline: 11 programs " title="chart - opportunity identification "/>
          <p:cNvPicPr preferRelativeResize="0"/>
          <p:nvPr/>
        </p:nvPicPr>
        <p:blipFill>
          <a:blip r:embed="rId5">
            <a:alphaModFix/>
          </a:blip>
          <a:stretch>
            <a:fillRect/>
          </a:stretch>
        </p:blipFill>
        <p:spPr>
          <a:xfrm>
            <a:off x="152400" y="5923975"/>
            <a:ext cx="7470901" cy="1140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00"/>
        <p:cNvGrpSpPr/>
        <p:nvPr/>
      </p:nvGrpSpPr>
      <p:grpSpPr>
        <a:xfrm>
          <a:off x="0" y="0"/>
          <a:ext cx="0" cy="0"/>
          <a:chOff x="0" y="0"/>
          <a:chExt cx="0" cy="0"/>
        </a:xfrm>
      </p:grpSpPr>
      <p:pic>
        <p:nvPicPr>
          <p:cNvPr id="401" name="Google Shape;401;p23" descr="68%: NO &#10;32%: YES" title="Pie Chart of programs using intelligent automation "/>
          <p:cNvPicPr preferRelativeResize="0"/>
          <p:nvPr/>
        </p:nvPicPr>
        <p:blipFill>
          <a:blip r:embed="rId3">
            <a:alphaModFix/>
          </a:blip>
          <a:stretch>
            <a:fillRect/>
          </a:stretch>
        </p:blipFill>
        <p:spPr>
          <a:xfrm>
            <a:off x="4729225" y="2044900"/>
            <a:ext cx="3296199" cy="2038150"/>
          </a:xfrm>
          <a:prstGeom prst="rect">
            <a:avLst/>
          </a:prstGeom>
          <a:noFill/>
          <a:ln>
            <a:noFill/>
          </a:ln>
        </p:spPr>
      </p:pic>
      <p:sp>
        <p:nvSpPr>
          <p:cNvPr id="402" name="Google Shape;402;p23">
            <a:extLst>
              <a:ext uri="{C183D7F6-B498-43B3-948B-1728B52AA6E4}">
                <adec:decorative xmlns:adec="http://schemas.microsoft.com/office/drawing/2017/decorative" val="1"/>
              </a:ext>
            </a:extLst>
          </p:cNvPr>
          <p:cNvSpPr/>
          <p:nvPr/>
        </p:nvSpPr>
        <p:spPr>
          <a:xfrm>
            <a:off x="4829175" y="2114550"/>
            <a:ext cx="705000" cy="1905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3"/>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11</a:t>
            </a:r>
            <a:endParaRPr/>
          </a:p>
        </p:txBody>
      </p:sp>
      <p:sp>
        <p:nvSpPr>
          <p:cNvPr id="404" name="Google Shape;404;p23">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405" name="Google Shape;405;p23">
            <a:extLst>
              <a:ext uri="{C183D7F6-B498-43B3-948B-1728B52AA6E4}">
                <adec:decorative xmlns:adec="http://schemas.microsoft.com/office/drawing/2017/decorative" val="1"/>
              </a:ext>
            </a:extLst>
          </p:cNvPr>
          <p:cNvSpPr/>
          <p:nvPr/>
        </p:nvSpPr>
        <p:spPr>
          <a:xfrm>
            <a:off x="0" y="310575"/>
            <a:ext cx="7772400" cy="1044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406" name="Google Shape;406;p23"/>
          <p:cNvSpPr txBox="1"/>
          <p:nvPr/>
        </p:nvSpPr>
        <p:spPr>
          <a:xfrm>
            <a:off x="187275" y="2133600"/>
            <a:ext cx="5022900" cy="205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Century Gothic"/>
                <a:ea typeface="Century Gothic"/>
                <a:cs typeface="Century Gothic"/>
                <a:sym typeface="Century Gothic"/>
              </a:rPr>
              <a:t>Federal RPA programs are moving toward adopting more advanced program technologies. </a:t>
            </a:r>
            <a:r>
              <a:rPr lang="en" sz="1200" b="1">
                <a:latin typeface="Century Gothic"/>
                <a:ea typeface="Century Gothic"/>
                <a:cs typeface="Century Gothic"/>
                <a:sym typeface="Century Gothic"/>
              </a:rPr>
              <a:t>32% (</a:t>
            </a:r>
            <a:r>
              <a:rPr lang="en" sz="1200" b="1">
                <a:solidFill>
                  <a:schemeClr val="dk1"/>
                </a:solidFill>
                <a:latin typeface="Century Gothic"/>
                <a:ea typeface="Century Gothic"/>
                <a:cs typeface="Century Gothic"/>
                <a:sym typeface="Century Gothic"/>
              </a:rPr>
              <a:t>14) of RPA programs</a:t>
            </a:r>
            <a:r>
              <a:rPr lang="en" sz="1200">
                <a:solidFill>
                  <a:schemeClr val="dk1"/>
                </a:solidFill>
                <a:latin typeface="Century Gothic"/>
                <a:ea typeface="Century Gothic"/>
                <a:cs typeface="Century Gothic"/>
                <a:sym typeface="Century Gothic"/>
              </a:rPr>
              <a:t> have incorporated IA technologies into their RPA programs. </a:t>
            </a:r>
            <a:endParaRPr sz="1200">
              <a:solidFill>
                <a:schemeClr val="dk1"/>
              </a:solidFill>
              <a:latin typeface="Century Gothic"/>
              <a:ea typeface="Century Gothic"/>
              <a:cs typeface="Century Gothic"/>
              <a:sym typeface="Century Gothic"/>
            </a:endParaRPr>
          </a:p>
          <a:p>
            <a:pPr marL="0" lvl="0" indent="0" algn="l" rtl="0">
              <a:lnSpc>
                <a:spcPct val="115000"/>
              </a:lnSpc>
              <a:spcBef>
                <a:spcPts val="100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Programs that want to mature their capabilities will adopt advanced sensory tools and IA. They will allow them to use more robust and capable automation solutions for end-to-end processes. </a:t>
            </a:r>
            <a:endParaRPr sz="1200">
              <a:solidFill>
                <a:schemeClr val="dk1"/>
              </a:solidFill>
              <a:latin typeface="Century Gothic"/>
              <a:ea typeface="Century Gothic"/>
              <a:cs typeface="Century Gothic"/>
              <a:sym typeface="Century Gothic"/>
            </a:endParaRPr>
          </a:p>
          <a:p>
            <a:pPr marL="0" lvl="0" indent="0" algn="l" rtl="0">
              <a:lnSpc>
                <a:spcPct val="115000"/>
              </a:lnSpc>
              <a:spcBef>
                <a:spcPts val="1200"/>
              </a:spcBef>
              <a:spcAft>
                <a:spcPts val="0"/>
              </a:spcAft>
              <a:buNone/>
            </a:pPr>
            <a:endParaRPr sz="1200">
              <a:solidFill>
                <a:schemeClr val="dk1"/>
              </a:solidFill>
              <a:latin typeface="Century Gothic"/>
              <a:ea typeface="Century Gothic"/>
              <a:cs typeface="Century Gothic"/>
              <a:sym typeface="Century Gothic"/>
            </a:endParaRPr>
          </a:p>
          <a:p>
            <a:pPr marL="0" lvl="0" indent="0" algn="ctr" rtl="0">
              <a:lnSpc>
                <a:spcPct val="115000"/>
              </a:lnSpc>
              <a:spcBef>
                <a:spcPts val="1000"/>
              </a:spcBef>
              <a:spcAft>
                <a:spcPts val="0"/>
              </a:spcAft>
              <a:buNone/>
            </a:pPr>
            <a:endParaRPr sz="1200">
              <a:solidFill>
                <a:schemeClr val="dk1"/>
              </a:solidFill>
              <a:latin typeface="Century Gothic"/>
              <a:ea typeface="Century Gothic"/>
              <a:cs typeface="Century Gothic"/>
              <a:sym typeface="Century Gothic"/>
            </a:endParaRPr>
          </a:p>
          <a:p>
            <a:pPr marL="0" lvl="0" indent="0" algn="ctr" rtl="0">
              <a:lnSpc>
                <a:spcPct val="115000"/>
              </a:lnSpc>
              <a:spcBef>
                <a:spcPts val="1200"/>
              </a:spcBef>
              <a:spcAft>
                <a:spcPts val="0"/>
              </a:spcAft>
              <a:buNone/>
            </a:pPr>
            <a:endParaRPr sz="1200">
              <a:solidFill>
                <a:schemeClr val="dk1"/>
              </a:solidFill>
              <a:latin typeface="Century Gothic"/>
              <a:ea typeface="Century Gothic"/>
              <a:cs typeface="Century Gothic"/>
              <a:sym typeface="Century Gothic"/>
            </a:endParaRPr>
          </a:p>
          <a:p>
            <a:pPr marL="0" lvl="0" indent="0" algn="ctr" rtl="0">
              <a:lnSpc>
                <a:spcPct val="115000"/>
              </a:lnSpc>
              <a:spcBef>
                <a:spcPts val="1200"/>
              </a:spcBef>
              <a:spcAft>
                <a:spcPts val="0"/>
              </a:spcAft>
              <a:buNone/>
            </a:pPr>
            <a:endParaRPr sz="1200">
              <a:solidFill>
                <a:schemeClr val="dk1"/>
              </a:solidFill>
              <a:latin typeface="Century Gothic"/>
              <a:ea typeface="Century Gothic"/>
              <a:cs typeface="Century Gothic"/>
              <a:sym typeface="Century Gothic"/>
            </a:endParaRPr>
          </a:p>
          <a:p>
            <a:pPr marL="0" lvl="0" indent="0" algn="ctr" rtl="0">
              <a:lnSpc>
                <a:spcPct val="115000"/>
              </a:lnSpc>
              <a:spcBef>
                <a:spcPts val="1200"/>
              </a:spcBef>
              <a:spcAft>
                <a:spcPts val="0"/>
              </a:spcAft>
              <a:buNone/>
            </a:pPr>
            <a:endParaRPr sz="1200">
              <a:solidFill>
                <a:schemeClr val="dk1"/>
              </a:solidFill>
              <a:latin typeface="Century Gothic"/>
              <a:ea typeface="Century Gothic"/>
              <a:cs typeface="Century Gothic"/>
              <a:sym typeface="Century Gothic"/>
            </a:endParaRPr>
          </a:p>
          <a:p>
            <a:pPr marL="0" lvl="0" indent="0" algn="ctr" rtl="0">
              <a:lnSpc>
                <a:spcPct val="115000"/>
              </a:lnSpc>
              <a:spcBef>
                <a:spcPts val="1200"/>
              </a:spcBef>
              <a:spcAft>
                <a:spcPts val="0"/>
              </a:spcAft>
              <a:buNone/>
            </a:pPr>
            <a:endParaRPr sz="1200">
              <a:solidFill>
                <a:schemeClr val="dk1"/>
              </a:solidFill>
              <a:latin typeface="Century Gothic"/>
              <a:ea typeface="Century Gothic"/>
              <a:cs typeface="Century Gothic"/>
              <a:sym typeface="Century Gothic"/>
            </a:endParaRPr>
          </a:p>
          <a:p>
            <a:pPr marL="0" lvl="0" indent="0" algn="ctr" rtl="0">
              <a:lnSpc>
                <a:spcPct val="115000"/>
              </a:lnSpc>
              <a:spcBef>
                <a:spcPts val="1200"/>
              </a:spcBef>
              <a:spcAft>
                <a:spcPts val="0"/>
              </a:spcAft>
              <a:buNone/>
            </a:pPr>
            <a:endParaRPr sz="1200">
              <a:solidFill>
                <a:schemeClr val="dk1"/>
              </a:solidFill>
              <a:latin typeface="Century Gothic"/>
              <a:ea typeface="Century Gothic"/>
              <a:cs typeface="Century Gothic"/>
              <a:sym typeface="Century Gothic"/>
            </a:endParaRPr>
          </a:p>
          <a:p>
            <a:pPr marL="0" lvl="0" indent="0" algn="l" rtl="0">
              <a:lnSpc>
                <a:spcPct val="115000"/>
              </a:lnSpc>
              <a:spcBef>
                <a:spcPts val="1200"/>
              </a:spcBef>
              <a:spcAft>
                <a:spcPts val="0"/>
              </a:spcAft>
              <a:buNone/>
            </a:pPr>
            <a:endParaRPr sz="1200" b="1">
              <a:latin typeface="Century Gothic"/>
              <a:ea typeface="Century Gothic"/>
              <a:cs typeface="Century Gothic"/>
              <a:sym typeface="Century Gothic"/>
            </a:endParaRPr>
          </a:p>
        </p:txBody>
      </p:sp>
      <p:sp>
        <p:nvSpPr>
          <p:cNvPr id="407" name="Google Shape;407;p23"/>
          <p:cNvSpPr>
            <a:spLocks noGrp="1"/>
          </p:cNvSpPr>
          <p:nvPr>
            <p:ph type="title" idx="4294967295"/>
          </p:nvPr>
        </p:nvSpPr>
        <p:spPr>
          <a:xfrm>
            <a:off x="2025" y="310575"/>
            <a:ext cx="77724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Key Takeaway 4: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RPA programs are using Intelligent Automation (IA) solutions.</a:t>
            </a:r>
          </a:p>
        </p:txBody>
      </p:sp>
      <p:sp>
        <p:nvSpPr>
          <p:cNvPr id="408" name="Google Shape;408;p23"/>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409" name="Google Shape;409;p23">
            <a:extLst>
              <a:ext uri="{C183D7F6-B498-43B3-948B-1728B52AA6E4}">
                <adec:decorative xmlns:adec="http://schemas.microsoft.com/office/drawing/2017/decorative" val="1"/>
              </a:ext>
            </a:extLst>
          </p:cNvPr>
          <p:cNvSpPr txBox="1"/>
          <p:nvPr/>
        </p:nvSpPr>
        <p:spPr>
          <a:xfrm>
            <a:off x="5453150" y="5581350"/>
            <a:ext cx="2200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410" name="Google Shape;410;p23" descr="Intelligent Automation header" title="Intelligent Automation header"/>
          <p:cNvSpPr/>
          <p:nvPr/>
        </p:nvSpPr>
        <p:spPr>
          <a:xfrm>
            <a:off x="187275" y="1555225"/>
            <a:ext cx="4619100" cy="4611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2000" b="1">
                <a:solidFill>
                  <a:schemeClr val="lt1"/>
                </a:solidFill>
                <a:latin typeface="Century Gothic"/>
                <a:ea typeface="Century Gothic"/>
                <a:cs typeface="Century Gothic"/>
                <a:sym typeface="Century Gothic"/>
              </a:rPr>
              <a:t>Intelligent Automation</a:t>
            </a:r>
            <a:endParaRPr sz="2000" b="1">
              <a:solidFill>
                <a:schemeClr val="lt1"/>
              </a:solidFill>
              <a:latin typeface="Century Gothic"/>
              <a:ea typeface="Century Gothic"/>
              <a:cs typeface="Century Gothic"/>
              <a:sym typeface="Century Gothic"/>
            </a:endParaRPr>
          </a:p>
        </p:txBody>
      </p:sp>
      <p:sp>
        <p:nvSpPr>
          <p:cNvPr id="411" name="Google Shape;411;p23"/>
          <p:cNvSpPr txBox="1"/>
          <p:nvPr/>
        </p:nvSpPr>
        <p:spPr>
          <a:xfrm>
            <a:off x="5734050" y="3035300"/>
            <a:ext cx="638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solidFill>
                  <a:schemeClr val="lt1"/>
                </a:solidFill>
                <a:latin typeface="Century Gothic"/>
                <a:ea typeface="Century Gothic"/>
                <a:cs typeface="Century Gothic"/>
                <a:sym typeface="Century Gothic"/>
              </a:rPr>
              <a:t>68%</a:t>
            </a:r>
            <a:endParaRPr sz="1200" b="1">
              <a:solidFill>
                <a:schemeClr val="lt1"/>
              </a:solidFill>
              <a:latin typeface="Century Gothic"/>
              <a:ea typeface="Century Gothic"/>
              <a:cs typeface="Century Gothic"/>
              <a:sym typeface="Century Gothic"/>
            </a:endParaRPr>
          </a:p>
          <a:p>
            <a:pPr marL="0" lvl="0" indent="0" algn="ctr" rtl="0">
              <a:spcBef>
                <a:spcPts val="0"/>
              </a:spcBef>
              <a:spcAft>
                <a:spcPts val="0"/>
              </a:spcAft>
              <a:buNone/>
            </a:pPr>
            <a:r>
              <a:rPr lang="en" sz="1200" b="1">
                <a:solidFill>
                  <a:schemeClr val="lt1"/>
                </a:solidFill>
                <a:latin typeface="Century Gothic"/>
                <a:ea typeface="Century Gothic"/>
                <a:cs typeface="Century Gothic"/>
                <a:sym typeface="Century Gothic"/>
              </a:rPr>
              <a:t>No</a:t>
            </a:r>
            <a:endParaRPr sz="1200" b="1">
              <a:solidFill>
                <a:schemeClr val="lt1"/>
              </a:solidFill>
              <a:latin typeface="Century Gothic"/>
              <a:ea typeface="Century Gothic"/>
              <a:cs typeface="Century Gothic"/>
              <a:sym typeface="Century Gothic"/>
            </a:endParaRPr>
          </a:p>
        </p:txBody>
      </p:sp>
      <p:sp>
        <p:nvSpPr>
          <p:cNvPr id="412" name="Google Shape;412;p23"/>
          <p:cNvSpPr txBox="1"/>
          <p:nvPr/>
        </p:nvSpPr>
        <p:spPr>
          <a:xfrm>
            <a:off x="6429375" y="2646850"/>
            <a:ext cx="638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solidFill>
                  <a:schemeClr val="dk1"/>
                </a:solidFill>
                <a:latin typeface="Century Gothic"/>
                <a:ea typeface="Century Gothic"/>
                <a:cs typeface="Century Gothic"/>
                <a:sym typeface="Century Gothic"/>
              </a:rPr>
              <a:t>32%</a:t>
            </a:r>
            <a:endParaRPr sz="1200" b="1">
              <a:solidFill>
                <a:schemeClr val="dk1"/>
              </a:solidFill>
              <a:latin typeface="Century Gothic"/>
              <a:ea typeface="Century Gothic"/>
              <a:cs typeface="Century Gothic"/>
              <a:sym typeface="Century Gothic"/>
            </a:endParaRPr>
          </a:p>
          <a:p>
            <a:pPr marL="0" lvl="0" indent="0" algn="ctr" rtl="0">
              <a:spcBef>
                <a:spcPts val="0"/>
              </a:spcBef>
              <a:spcAft>
                <a:spcPts val="0"/>
              </a:spcAft>
              <a:buNone/>
            </a:pPr>
            <a:r>
              <a:rPr lang="en" sz="1200" b="1">
                <a:solidFill>
                  <a:schemeClr val="dk1"/>
                </a:solidFill>
                <a:latin typeface="Century Gothic"/>
                <a:ea typeface="Century Gothic"/>
                <a:cs typeface="Century Gothic"/>
                <a:sym typeface="Century Gothic"/>
              </a:rPr>
              <a:t>Yes</a:t>
            </a:r>
            <a:endParaRPr sz="1200" b="1">
              <a:solidFill>
                <a:schemeClr val="dk1"/>
              </a:solidFill>
              <a:latin typeface="Century Gothic"/>
              <a:ea typeface="Century Gothic"/>
              <a:cs typeface="Century Gothic"/>
              <a:sym typeface="Century Gothic"/>
            </a:endParaRPr>
          </a:p>
        </p:txBody>
      </p:sp>
      <p:pic>
        <p:nvPicPr>
          <p:cNvPr id="413" name="Google Shape;413;p23" descr="IA capabilities chart&#10;5 programs reported chatbots &#10;9 programs reported machine learning &#10;5 programs reported natural language processing &#10;6 programs reported image recognition &#10;1 program reported artificial intelligence " title="IA capabilities chart"/>
          <p:cNvPicPr preferRelativeResize="0"/>
          <p:nvPr/>
        </p:nvPicPr>
        <p:blipFill>
          <a:blip r:embed="rId4">
            <a:alphaModFix/>
          </a:blip>
          <a:stretch>
            <a:fillRect/>
          </a:stretch>
        </p:blipFill>
        <p:spPr>
          <a:xfrm>
            <a:off x="776676" y="4660551"/>
            <a:ext cx="6223100" cy="4452049"/>
          </a:xfrm>
          <a:prstGeom prst="rect">
            <a:avLst/>
          </a:prstGeom>
          <a:noFill/>
          <a:ln>
            <a:noFill/>
          </a:ln>
        </p:spPr>
      </p:pic>
      <p:sp>
        <p:nvSpPr>
          <p:cNvPr id="414" name="Google Shape;414;p23">
            <a:extLst>
              <a:ext uri="{C183D7F6-B498-43B3-948B-1728B52AA6E4}">
                <adec:decorative xmlns:adec="http://schemas.microsoft.com/office/drawing/2017/decorative" val="1"/>
              </a:ext>
            </a:extLst>
          </p:cNvPr>
          <p:cNvSpPr/>
          <p:nvPr/>
        </p:nvSpPr>
        <p:spPr>
          <a:xfrm>
            <a:off x="4993750" y="8515875"/>
            <a:ext cx="52500" cy="1524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18"/>
        <p:cNvGrpSpPr/>
        <p:nvPr/>
      </p:nvGrpSpPr>
      <p:grpSpPr>
        <a:xfrm>
          <a:off x="0" y="0"/>
          <a:ext cx="0" cy="0"/>
          <a:chOff x="0" y="0"/>
          <a:chExt cx="0" cy="0"/>
        </a:xfrm>
      </p:grpSpPr>
      <p:sp>
        <p:nvSpPr>
          <p:cNvPr id="419" name="Google Shape;419;p24">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420" name="Google Shape;420;p24" descr="color block - red" title="color block - red"/>
          <p:cNvSpPr/>
          <p:nvPr/>
        </p:nvSpPr>
        <p:spPr>
          <a:xfrm>
            <a:off x="0" y="310575"/>
            <a:ext cx="7772400" cy="1044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421" name="Google Shape;421;p24"/>
          <p:cNvSpPr>
            <a:spLocks noGrp="1"/>
          </p:cNvSpPr>
          <p:nvPr>
            <p:ph type="title" idx="4294967295"/>
          </p:nvPr>
        </p:nvSpPr>
        <p:spPr>
          <a:xfrm>
            <a:off x="0" y="310575"/>
            <a:ext cx="75153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Key Takeaway 5: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RPA Programs enhanced their accountability and oversight. </a:t>
            </a:r>
          </a:p>
        </p:txBody>
      </p:sp>
      <p:sp>
        <p:nvSpPr>
          <p:cNvPr id="422" name="Google Shape;422;p24"/>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423" name="Google Shape;423;p24">
            <a:extLst>
              <a:ext uri="{C183D7F6-B498-43B3-948B-1728B52AA6E4}">
                <adec:decorative xmlns:adec="http://schemas.microsoft.com/office/drawing/2017/decorative" val="1"/>
              </a:ext>
            </a:extLst>
          </p:cNvPr>
          <p:cNvSpPr txBox="1"/>
          <p:nvPr/>
        </p:nvSpPr>
        <p:spPr>
          <a:xfrm>
            <a:off x="255275" y="1876425"/>
            <a:ext cx="942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424" name="Google Shape;424;p24" descr="clipboard icon " title="clipboard icon "/>
          <p:cNvPicPr preferRelativeResize="0"/>
          <p:nvPr/>
        </p:nvPicPr>
        <p:blipFill>
          <a:blip r:embed="rId3">
            <a:alphaModFix/>
          </a:blip>
          <a:stretch>
            <a:fillRect/>
          </a:stretch>
        </p:blipFill>
        <p:spPr>
          <a:xfrm>
            <a:off x="310475" y="8145650"/>
            <a:ext cx="1200900" cy="1200900"/>
          </a:xfrm>
          <a:prstGeom prst="rect">
            <a:avLst/>
          </a:prstGeom>
          <a:noFill/>
          <a:ln>
            <a:noFill/>
          </a:ln>
        </p:spPr>
      </p:pic>
      <p:sp>
        <p:nvSpPr>
          <p:cNvPr id="425" name="Google Shape;425;p24"/>
          <p:cNvSpPr txBox="1"/>
          <p:nvPr/>
        </p:nvSpPr>
        <p:spPr>
          <a:xfrm>
            <a:off x="1511375" y="8047500"/>
            <a:ext cx="5811600" cy="1006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chemeClr val="dk1"/>
              </a:buClr>
              <a:buSzPts val="1100"/>
              <a:buFont typeface="Arial"/>
              <a:buNone/>
            </a:pPr>
            <a:r>
              <a:rPr lang="en" sz="1200" b="1">
                <a:solidFill>
                  <a:schemeClr val="dk1"/>
                </a:solidFill>
                <a:latin typeface="Century Gothic"/>
                <a:ea typeface="Century Gothic"/>
                <a:cs typeface="Century Gothic"/>
                <a:sym typeface="Century Gothic"/>
              </a:rPr>
              <a:t>61% of RPA programs (30) </a:t>
            </a:r>
            <a:r>
              <a:rPr lang="en" sz="1200">
                <a:solidFill>
                  <a:schemeClr val="dk1"/>
                </a:solidFill>
                <a:latin typeface="Century Gothic"/>
                <a:ea typeface="Century Gothic"/>
                <a:cs typeface="Century Gothic"/>
                <a:sym typeface="Century Gothic"/>
              </a:rPr>
              <a:t>have </a:t>
            </a:r>
            <a:r>
              <a:rPr lang="en" sz="1200" b="1">
                <a:solidFill>
                  <a:schemeClr val="dk1"/>
                </a:solidFill>
                <a:latin typeface="Century Gothic"/>
                <a:ea typeface="Century Gothic"/>
                <a:cs typeface="Century Gothic"/>
                <a:sym typeface="Century Gothic"/>
              </a:rPr>
              <a:t>taken steps to make their programs audit ready</a:t>
            </a:r>
            <a:r>
              <a:rPr lang="en" sz="1200">
                <a:solidFill>
                  <a:schemeClr val="dk1"/>
                </a:solidFill>
                <a:latin typeface="Century Gothic"/>
                <a:ea typeface="Century Gothic"/>
                <a:cs typeface="Century Gothic"/>
                <a:sym typeface="Century Gothic"/>
              </a:rPr>
              <a:t>. Audit readiness reflects internal controls, practices, and systems that create confidence that information can withstand an audit. Programs that are audit-ready are taking steps towards </a:t>
            </a:r>
            <a:r>
              <a:rPr lang="en" sz="1200" b="1">
                <a:solidFill>
                  <a:schemeClr val="dk1"/>
                </a:solidFill>
                <a:latin typeface="Century Gothic"/>
                <a:ea typeface="Century Gothic"/>
                <a:cs typeface="Century Gothic"/>
                <a:sym typeface="Century Gothic"/>
              </a:rPr>
              <a:t>accountability</a:t>
            </a:r>
            <a:r>
              <a:rPr lang="en" sz="1200">
                <a:solidFill>
                  <a:schemeClr val="dk1"/>
                </a:solidFill>
                <a:latin typeface="Century Gothic"/>
                <a:ea typeface="Century Gothic"/>
                <a:cs typeface="Century Gothic"/>
                <a:sym typeface="Century Gothic"/>
              </a:rPr>
              <a:t>.</a:t>
            </a:r>
            <a:endParaRPr>
              <a:solidFill>
                <a:schemeClr val="dk1"/>
              </a:solidFill>
            </a:endParaRPr>
          </a:p>
        </p:txBody>
      </p:sp>
      <p:sp>
        <p:nvSpPr>
          <p:cNvPr id="426" name="Google Shape;426;p24"/>
          <p:cNvSpPr txBox="1"/>
          <p:nvPr/>
        </p:nvSpPr>
        <p:spPr>
          <a:xfrm>
            <a:off x="1511375" y="1411875"/>
            <a:ext cx="6100800" cy="2370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The maturity survey included </a:t>
            </a:r>
            <a:r>
              <a:rPr lang="en" sz="1200" b="1">
                <a:solidFill>
                  <a:schemeClr val="dk1"/>
                </a:solidFill>
                <a:latin typeface="Century Gothic"/>
                <a:ea typeface="Century Gothic"/>
                <a:cs typeface="Century Gothic"/>
                <a:sym typeface="Century Gothic"/>
              </a:rPr>
              <a:t>five new maturity components </a:t>
            </a:r>
            <a:r>
              <a:rPr lang="en" sz="1200">
                <a:solidFill>
                  <a:schemeClr val="dk1"/>
                </a:solidFill>
                <a:latin typeface="Century Gothic"/>
                <a:ea typeface="Century Gothic"/>
                <a:cs typeface="Century Gothic"/>
                <a:sym typeface="Century Gothic"/>
              </a:rPr>
              <a:t>to provide insight into accountability and oversight of RPA programs. </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000">
              <a:solidFill>
                <a:schemeClr val="dk1"/>
              </a:solidFill>
              <a:latin typeface="Century Gothic"/>
              <a:ea typeface="Century Gothic"/>
              <a:cs typeface="Century Gothic"/>
              <a:sym typeface="Century Gothic"/>
            </a:endParaRPr>
          </a:p>
          <a:p>
            <a:pPr marL="457200" lvl="0" indent="-304800" algn="l" rtl="0">
              <a:spcBef>
                <a:spcPts val="0"/>
              </a:spcBef>
              <a:spcAft>
                <a:spcPts val="0"/>
              </a:spcAft>
              <a:buClr>
                <a:schemeClr val="dk1"/>
              </a:buClr>
              <a:buSzPts val="1200"/>
              <a:buFont typeface="Century Gothic"/>
              <a:buAutoNum type="arabicPeriod"/>
            </a:pPr>
            <a:r>
              <a:rPr lang="en" sz="1200">
                <a:solidFill>
                  <a:schemeClr val="dk1"/>
                </a:solidFill>
                <a:latin typeface="Century Gothic"/>
                <a:ea typeface="Century Gothic"/>
                <a:cs typeface="Century Gothic"/>
                <a:sym typeface="Century Gothic"/>
              </a:rPr>
              <a:t>Most RPA programs use </a:t>
            </a:r>
            <a:r>
              <a:rPr lang="en" sz="1200" b="1">
                <a:solidFill>
                  <a:schemeClr val="dk1"/>
                </a:solidFill>
                <a:latin typeface="Century Gothic"/>
                <a:ea typeface="Century Gothic"/>
                <a:cs typeface="Century Gothic"/>
                <a:sym typeface="Century Gothic"/>
              </a:rPr>
              <a:t>mature governance models,</a:t>
            </a:r>
            <a:endParaRPr sz="1200" b="1">
              <a:solidFill>
                <a:schemeClr val="dk1"/>
              </a:solidFill>
              <a:latin typeface="Century Gothic"/>
              <a:ea typeface="Century Gothic"/>
              <a:cs typeface="Century Gothic"/>
              <a:sym typeface="Century Gothic"/>
            </a:endParaRPr>
          </a:p>
          <a:p>
            <a:pPr marL="457200" lvl="0" indent="0" algn="l" rtl="0">
              <a:spcBef>
                <a:spcPts val="0"/>
              </a:spcBef>
              <a:spcAft>
                <a:spcPts val="0"/>
              </a:spcAft>
              <a:buNone/>
            </a:pPr>
            <a:endParaRPr sz="600">
              <a:solidFill>
                <a:schemeClr val="dk1"/>
              </a:solidFill>
              <a:latin typeface="Century Gothic"/>
              <a:ea typeface="Century Gothic"/>
              <a:cs typeface="Century Gothic"/>
              <a:sym typeface="Century Gothic"/>
            </a:endParaRPr>
          </a:p>
          <a:p>
            <a:pPr marL="457200" lvl="0" indent="-304800" algn="l" rtl="0">
              <a:spcBef>
                <a:spcPts val="0"/>
              </a:spcBef>
              <a:spcAft>
                <a:spcPts val="0"/>
              </a:spcAft>
              <a:buClr>
                <a:schemeClr val="dk1"/>
              </a:buClr>
              <a:buSzPts val="1200"/>
              <a:buFont typeface="Century Gothic"/>
              <a:buAutoNum type="arabicPeriod"/>
            </a:pPr>
            <a:r>
              <a:rPr lang="en" sz="1200">
                <a:solidFill>
                  <a:schemeClr val="dk1"/>
                </a:solidFill>
                <a:latin typeface="Century Gothic"/>
                <a:ea typeface="Century Gothic"/>
                <a:cs typeface="Century Gothic"/>
                <a:sym typeface="Century Gothic"/>
              </a:rPr>
              <a:t>Most RPA programs have taken steps to make their programs </a:t>
            </a:r>
            <a:r>
              <a:rPr lang="en" sz="1200" b="1">
                <a:solidFill>
                  <a:schemeClr val="dk1"/>
                </a:solidFill>
                <a:latin typeface="Century Gothic"/>
                <a:ea typeface="Century Gothic"/>
                <a:cs typeface="Century Gothic"/>
                <a:sym typeface="Century Gothic"/>
              </a:rPr>
              <a:t>audit ready,</a:t>
            </a:r>
            <a:endParaRPr sz="1200" b="1">
              <a:solidFill>
                <a:schemeClr val="dk1"/>
              </a:solidFill>
              <a:latin typeface="Century Gothic"/>
              <a:ea typeface="Century Gothic"/>
              <a:cs typeface="Century Gothic"/>
              <a:sym typeface="Century Gothic"/>
            </a:endParaRPr>
          </a:p>
          <a:p>
            <a:pPr marL="457200" lvl="0" indent="0" algn="l" rtl="0">
              <a:spcBef>
                <a:spcPts val="0"/>
              </a:spcBef>
              <a:spcAft>
                <a:spcPts val="0"/>
              </a:spcAft>
              <a:buNone/>
            </a:pPr>
            <a:endParaRPr sz="600">
              <a:solidFill>
                <a:schemeClr val="dk1"/>
              </a:solidFill>
              <a:latin typeface="Century Gothic"/>
              <a:ea typeface="Century Gothic"/>
              <a:cs typeface="Century Gothic"/>
              <a:sym typeface="Century Gothic"/>
            </a:endParaRPr>
          </a:p>
          <a:p>
            <a:pPr marL="457200" lvl="0" indent="-304800" algn="l" rtl="0">
              <a:spcBef>
                <a:spcPts val="0"/>
              </a:spcBef>
              <a:spcAft>
                <a:spcPts val="0"/>
              </a:spcAft>
              <a:buClr>
                <a:schemeClr val="dk1"/>
              </a:buClr>
              <a:buSzPts val="1200"/>
              <a:buFont typeface="Century Gothic"/>
              <a:buAutoNum type="arabicPeriod"/>
            </a:pPr>
            <a:r>
              <a:rPr lang="en" sz="1200">
                <a:solidFill>
                  <a:schemeClr val="dk1"/>
                </a:solidFill>
                <a:latin typeface="Century Gothic"/>
                <a:ea typeface="Century Gothic"/>
                <a:cs typeface="Century Gothic"/>
                <a:sym typeface="Century Gothic"/>
              </a:rPr>
              <a:t>Most RPA programs have an </a:t>
            </a:r>
            <a:r>
              <a:rPr lang="en" sz="1200" b="1">
                <a:solidFill>
                  <a:schemeClr val="dk1"/>
                </a:solidFill>
                <a:latin typeface="Century Gothic"/>
                <a:ea typeface="Century Gothic"/>
                <a:cs typeface="Century Gothic"/>
                <a:sym typeface="Century Gothic"/>
              </a:rPr>
              <a:t>internal agency RPA community of practice</a:t>
            </a:r>
            <a:r>
              <a:rPr lang="en" sz="1200">
                <a:solidFill>
                  <a:schemeClr val="dk1"/>
                </a:solidFill>
                <a:latin typeface="Century Gothic"/>
                <a:ea typeface="Century Gothic"/>
                <a:cs typeface="Century Gothic"/>
                <a:sym typeface="Century Gothic"/>
              </a:rPr>
              <a:t> to train business lines and increase adoption across the agency, </a:t>
            </a:r>
            <a:endParaRPr sz="1200">
              <a:solidFill>
                <a:schemeClr val="dk1"/>
              </a:solidFill>
              <a:latin typeface="Century Gothic"/>
              <a:ea typeface="Century Gothic"/>
              <a:cs typeface="Century Gothic"/>
              <a:sym typeface="Century Gothic"/>
            </a:endParaRPr>
          </a:p>
          <a:p>
            <a:pPr marL="457200" lvl="0" indent="0" algn="l" rtl="0">
              <a:spcBef>
                <a:spcPts val="0"/>
              </a:spcBef>
              <a:spcAft>
                <a:spcPts val="0"/>
              </a:spcAft>
              <a:buNone/>
            </a:pPr>
            <a:endParaRPr sz="600">
              <a:solidFill>
                <a:schemeClr val="dk1"/>
              </a:solidFill>
              <a:latin typeface="Century Gothic"/>
              <a:ea typeface="Century Gothic"/>
              <a:cs typeface="Century Gothic"/>
              <a:sym typeface="Century Gothic"/>
            </a:endParaRPr>
          </a:p>
          <a:p>
            <a:pPr marL="457200" lvl="0" indent="-304800" algn="l" rtl="0">
              <a:spcBef>
                <a:spcPts val="0"/>
              </a:spcBef>
              <a:spcAft>
                <a:spcPts val="0"/>
              </a:spcAft>
              <a:buClr>
                <a:schemeClr val="dk1"/>
              </a:buClr>
              <a:buSzPts val="1200"/>
              <a:buFont typeface="Century Gothic"/>
              <a:buAutoNum type="arabicPeriod"/>
            </a:pPr>
            <a:r>
              <a:rPr lang="en" sz="1200">
                <a:solidFill>
                  <a:schemeClr val="dk1"/>
                </a:solidFill>
                <a:latin typeface="Century Gothic"/>
                <a:ea typeface="Century Gothic"/>
                <a:cs typeface="Century Gothic"/>
                <a:sym typeface="Century Gothic"/>
              </a:rPr>
              <a:t>Programs use </a:t>
            </a:r>
            <a:r>
              <a:rPr lang="en" sz="1200" b="1">
                <a:solidFill>
                  <a:schemeClr val="dk1"/>
                </a:solidFill>
                <a:latin typeface="Century Gothic"/>
                <a:ea typeface="Century Gothic"/>
                <a:cs typeface="Century Gothic"/>
                <a:sym typeface="Century Gothic"/>
              </a:rPr>
              <a:t>management dashboards</a:t>
            </a:r>
            <a:r>
              <a:rPr lang="en" sz="1200">
                <a:solidFill>
                  <a:schemeClr val="dk1"/>
                </a:solidFill>
                <a:latin typeface="Century Gothic"/>
                <a:ea typeface="Century Gothic"/>
                <a:cs typeface="Century Gothic"/>
                <a:sym typeface="Century Gothic"/>
              </a:rPr>
              <a:t> to track program analytics and performance indicators, and </a:t>
            </a:r>
            <a:endParaRPr sz="1200">
              <a:solidFill>
                <a:schemeClr val="dk1"/>
              </a:solidFill>
              <a:latin typeface="Century Gothic"/>
              <a:ea typeface="Century Gothic"/>
              <a:cs typeface="Century Gothic"/>
              <a:sym typeface="Century Gothic"/>
            </a:endParaRPr>
          </a:p>
          <a:p>
            <a:pPr marL="457200" lvl="0" indent="0" algn="l" rtl="0">
              <a:spcBef>
                <a:spcPts val="0"/>
              </a:spcBef>
              <a:spcAft>
                <a:spcPts val="0"/>
              </a:spcAft>
              <a:buNone/>
            </a:pPr>
            <a:endParaRPr sz="600">
              <a:solidFill>
                <a:schemeClr val="dk1"/>
              </a:solidFill>
              <a:latin typeface="Century Gothic"/>
              <a:ea typeface="Century Gothic"/>
              <a:cs typeface="Century Gothic"/>
              <a:sym typeface="Century Gothic"/>
            </a:endParaRPr>
          </a:p>
          <a:p>
            <a:pPr marL="457200" lvl="0" indent="-304800" algn="l" rtl="0">
              <a:spcBef>
                <a:spcPts val="0"/>
              </a:spcBef>
              <a:spcAft>
                <a:spcPts val="0"/>
              </a:spcAft>
              <a:buClr>
                <a:schemeClr val="dk1"/>
              </a:buClr>
              <a:buSzPts val="1200"/>
              <a:buFont typeface="Century Gothic"/>
              <a:buAutoNum type="arabicPeriod"/>
            </a:pPr>
            <a:r>
              <a:rPr lang="en" sz="1200">
                <a:solidFill>
                  <a:schemeClr val="dk1"/>
                </a:solidFill>
                <a:latin typeface="Century Gothic"/>
                <a:ea typeface="Century Gothic"/>
                <a:cs typeface="Century Gothic"/>
                <a:sym typeface="Century Gothic"/>
              </a:rPr>
              <a:t>Most RPA programs </a:t>
            </a:r>
            <a:r>
              <a:rPr lang="en" sz="1200" b="1">
                <a:solidFill>
                  <a:schemeClr val="dk1"/>
                </a:solidFill>
                <a:latin typeface="Century Gothic"/>
                <a:ea typeface="Century Gothic"/>
                <a:cs typeface="Century Gothic"/>
                <a:sym typeface="Century Gothic"/>
              </a:rPr>
              <a:t>evaluate and track</a:t>
            </a:r>
            <a:r>
              <a:rPr lang="en" sz="1200">
                <a:solidFill>
                  <a:schemeClr val="dk1"/>
                </a:solidFill>
                <a:latin typeface="Century Gothic"/>
                <a:ea typeface="Century Gothic"/>
                <a:cs typeface="Century Gothic"/>
                <a:sym typeface="Century Gothic"/>
              </a:rPr>
              <a:t> their program’s benefits. </a:t>
            </a:r>
            <a:endParaRPr/>
          </a:p>
        </p:txBody>
      </p:sp>
      <p:pic>
        <p:nvPicPr>
          <p:cNvPr id="427" name="Google Shape;427;p24" descr="Chart showing governance models&#10;18% of programs use decentralized model &#10;41% of programs use centralized model &#10;27% of programs use federated model &#10;14% reported using other type of model " title="Chart showing governance models"/>
          <p:cNvPicPr preferRelativeResize="0"/>
          <p:nvPr/>
        </p:nvPicPr>
        <p:blipFill rotWithShape="1">
          <a:blip r:embed="rId4">
            <a:alphaModFix/>
          </a:blip>
          <a:srcRect r="17776"/>
          <a:stretch/>
        </p:blipFill>
        <p:spPr>
          <a:xfrm>
            <a:off x="4088250" y="4883076"/>
            <a:ext cx="3210051" cy="2414075"/>
          </a:xfrm>
          <a:prstGeom prst="rect">
            <a:avLst/>
          </a:prstGeom>
          <a:noFill/>
          <a:ln>
            <a:noFill/>
          </a:ln>
        </p:spPr>
      </p:pic>
      <p:pic>
        <p:nvPicPr>
          <p:cNvPr id="428" name="Google Shape;428;p24" descr="star icon with the word NEW" title="star icon with the word NEW"/>
          <p:cNvPicPr preferRelativeResize="0"/>
          <p:nvPr/>
        </p:nvPicPr>
        <p:blipFill>
          <a:blip r:embed="rId5">
            <a:alphaModFix/>
          </a:blip>
          <a:stretch>
            <a:fillRect/>
          </a:stretch>
        </p:blipFill>
        <p:spPr>
          <a:xfrm>
            <a:off x="196175" y="1968075"/>
            <a:ext cx="1200900" cy="1200900"/>
          </a:xfrm>
          <a:prstGeom prst="rect">
            <a:avLst/>
          </a:prstGeom>
          <a:noFill/>
          <a:ln>
            <a:noFill/>
          </a:ln>
        </p:spPr>
      </p:pic>
      <p:sp>
        <p:nvSpPr>
          <p:cNvPr id="429" name="Google Shape;429;p24"/>
          <p:cNvSpPr/>
          <p:nvPr/>
        </p:nvSpPr>
        <p:spPr>
          <a:xfrm>
            <a:off x="283850" y="7551150"/>
            <a:ext cx="4522500" cy="4002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1700" b="1">
                <a:solidFill>
                  <a:schemeClr val="lt1"/>
                </a:solidFill>
                <a:latin typeface="Century Gothic"/>
                <a:ea typeface="Century Gothic"/>
                <a:cs typeface="Century Gothic"/>
                <a:sym typeface="Century Gothic"/>
              </a:rPr>
              <a:t>Audit Readiness</a:t>
            </a:r>
            <a:endParaRPr sz="1700" b="1">
              <a:solidFill>
                <a:schemeClr val="lt1"/>
              </a:solidFill>
              <a:latin typeface="Century Gothic"/>
              <a:ea typeface="Century Gothic"/>
              <a:cs typeface="Century Gothic"/>
              <a:sym typeface="Century Gothic"/>
            </a:endParaRPr>
          </a:p>
        </p:txBody>
      </p:sp>
      <p:sp>
        <p:nvSpPr>
          <p:cNvPr id="430" name="Google Shape;430;p24"/>
          <p:cNvSpPr txBox="1"/>
          <p:nvPr/>
        </p:nvSpPr>
        <p:spPr>
          <a:xfrm>
            <a:off x="1511375" y="4654475"/>
            <a:ext cx="3053400" cy="1218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chemeClr val="dk1"/>
              </a:buClr>
              <a:buSzPts val="1100"/>
              <a:buFont typeface="Arial"/>
              <a:buNone/>
            </a:pPr>
            <a:r>
              <a:rPr lang="en" sz="1200">
                <a:solidFill>
                  <a:schemeClr val="dk1"/>
                </a:solidFill>
                <a:latin typeface="Century Gothic"/>
                <a:ea typeface="Century Gothic"/>
                <a:cs typeface="Century Gothic"/>
                <a:sym typeface="Century Gothic"/>
              </a:rPr>
              <a:t>Governance models show how an RPA program will operate and can structure its oversight. </a:t>
            </a:r>
            <a:r>
              <a:rPr lang="en" sz="1200" b="1">
                <a:solidFill>
                  <a:schemeClr val="dk1"/>
                </a:solidFill>
                <a:latin typeface="Century Gothic"/>
                <a:ea typeface="Century Gothic"/>
                <a:cs typeface="Century Gothic"/>
                <a:sym typeface="Century Gothic"/>
              </a:rPr>
              <a:t>68%</a:t>
            </a:r>
            <a:r>
              <a:rPr lang="en" sz="1200">
                <a:solidFill>
                  <a:schemeClr val="dk1"/>
                </a:solidFill>
                <a:latin typeface="Century Gothic"/>
                <a:ea typeface="Century Gothic"/>
                <a:cs typeface="Century Gothic"/>
                <a:sym typeface="Century Gothic"/>
              </a:rPr>
              <a:t> </a:t>
            </a:r>
            <a:r>
              <a:rPr lang="en" sz="1200" b="1">
                <a:solidFill>
                  <a:schemeClr val="dk1"/>
                </a:solidFill>
                <a:latin typeface="Century Gothic"/>
                <a:ea typeface="Century Gothic"/>
                <a:cs typeface="Century Gothic"/>
                <a:sym typeface="Century Gothic"/>
              </a:rPr>
              <a:t>of RPA programs (33) </a:t>
            </a:r>
            <a:r>
              <a:rPr lang="en" sz="1200">
                <a:solidFill>
                  <a:schemeClr val="dk1"/>
                </a:solidFill>
                <a:latin typeface="Century Gothic"/>
                <a:ea typeface="Century Gothic"/>
                <a:cs typeface="Century Gothic"/>
                <a:sym typeface="Century Gothic"/>
              </a:rPr>
              <a:t>use a </a:t>
            </a:r>
            <a:r>
              <a:rPr lang="en" sz="1200" b="1">
                <a:solidFill>
                  <a:schemeClr val="dk1"/>
                </a:solidFill>
                <a:latin typeface="Century Gothic"/>
                <a:ea typeface="Century Gothic"/>
                <a:cs typeface="Century Gothic"/>
                <a:sym typeface="Century Gothic"/>
              </a:rPr>
              <a:t>centralized or federated governance model</a:t>
            </a:r>
            <a:endParaRPr>
              <a:solidFill>
                <a:schemeClr val="dk1"/>
              </a:solidFill>
            </a:endParaRPr>
          </a:p>
        </p:txBody>
      </p:sp>
      <p:sp>
        <p:nvSpPr>
          <p:cNvPr id="431" name="Google Shape;431;p24" descr="Governance Model header" title="Governance Model header"/>
          <p:cNvSpPr/>
          <p:nvPr/>
        </p:nvSpPr>
        <p:spPr>
          <a:xfrm>
            <a:off x="196175" y="4178075"/>
            <a:ext cx="4610100" cy="4002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1700" b="1">
                <a:solidFill>
                  <a:schemeClr val="lt1"/>
                </a:solidFill>
                <a:latin typeface="Century Gothic"/>
                <a:ea typeface="Century Gothic"/>
                <a:cs typeface="Century Gothic"/>
                <a:sym typeface="Century Gothic"/>
              </a:rPr>
              <a:t>Governance Model</a:t>
            </a:r>
            <a:endParaRPr sz="1700" b="1">
              <a:solidFill>
                <a:schemeClr val="lt1"/>
              </a:solidFill>
              <a:latin typeface="Century Gothic"/>
              <a:ea typeface="Century Gothic"/>
              <a:cs typeface="Century Gothic"/>
              <a:sym typeface="Century Gothic"/>
            </a:endParaRPr>
          </a:p>
        </p:txBody>
      </p:sp>
      <p:sp>
        <p:nvSpPr>
          <p:cNvPr id="432" name="Google Shape;432;p24"/>
          <p:cNvSpPr txBox="1"/>
          <p:nvPr/>
        </p:nvSpPr>
        <p:spPr>
          <a:xfrm>
            <a:off x="5203550" y="6099050"/>
            <a:ext cx="17145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200">
              <a:latin typeface="Century Gothic"/>
              <a:ea typeface="Century Gothic"/>
              <a:cs typeface="Century Gothic"/>
              <a:sym typeface="Century Gothic"/>
            </a:endParaRPr>
          </a:p>
          <a:p>
            <a:pPr marL="0" lvl="0" indent="0" algn="ctr" rtl="0">
              <a:spcBef>
                <a:spcPts val="0"/>
              </a:spcBef>
              <a:spcAft>
                <a:spcPts val="0"/>
              </a:spcAft>
              <a:buNone/>
            </a:pPr>
            <a:r>
              <a:rPr lang="en" sz="1200" b="1">
                <a:solidFill>
                  <a:schemeClr val="lt1"/>
                </a:solidFill>
                <a:latin typeface="Century Gothic"/>
                <a:ea typeface="Century Gothic"/>
                <a:cs typeface="Century Gothic"/>
                <a:sym typeface="Century Gothic"/>
              </a:rPr>
              <a:t>41%</a:t>
            </a:r>
            <a:endParaRPr sz="1200" b="1">
              <a:solidFill>
                <a:schemeClr val="lt1"/>
              </a:solidFill>
              <a:latin typeface="Century Gothic"/>
              <a:ea typeface="Century Gothic"/>
              <a:cs typeface="Century Gothic"/>
              <a:sym typeface="Century Gothic"/>
            </a:endParaRPr>
          </a:p>
          <a:p>
            <a:pPr marL="0" lvl="0" indent="0" algn="ctr" rtl="0">
              <a:spcBef>
                <a:spcPts val="0"/>
              </a:spcBef>
              <a:spcAft>
                <a:spcPts val="0"/>
              </a:spcAft>
              <a:buNone/>
            </a:pPr>
            <a:r>
              <a:rPr lang="en" sz="1200" b="1">
                <a:solidFill>
                  <a:schemeClr val="lt1"/>
                </a:solidFill>
                <a:latin typeface="Century Gothic"/>
                <a:ea typeface="Century Gothic"/>
                <a:cs typeface="Century Gothic"/>
                <a:sym typeface="Century Gothic"/>
              </a:rPr>
              <a:t>Centralized </a:t>
            </a:r>
            <a:endParaRPr sz="1200" b="1">
              <a:solidFill>
                <a:schemeClr val="lt1"/>
              </a:solidFill>
              <a:latin typeface="Century Gothic"/>
              <a:ea typeface="Century Gothic"/>
              <a:cs typeface="Century Gothic"/>
              <a:sym typeface="Century Gothic"/>
            </a:endParaRPr>
          </a:p>
          <a:p>
            <a:pPr marL="0" lvl="0" indent="0" algn="ctr" rtl="0">
              <a:spcBef>
                <a:spcPts val="0"/>
              </a:spcBef>
              <a:spcAft>
                <a:spcPts val="0"/>
              </a:spcAft>
              <a:buNone/>
            </a:pPr>
            <a:endParaRPr sz="1200" b="1">
              <a:solidFill>
                <a:schemeClr val="lt1"/>
              </a:solidFill>
              <a:latin typeface="Century Gothic"/>
              <a:ea typeface="Century Gothic"/>
              <a:cs typeface="Century Gothic"/>
              <a:sym typeface="Century Gothic"/>
            </a:endParaRPr>
          </a:p>
        </p:txBody>
      </p:sp>
      <p:sp>
        <p:nvSpPr>
          <p:cNvPr id="433" name="Google Shape;433;p24"/>
          <p:cNvSpPr txBox="1"/>
          <p:nvPr/>
        </p:nvSpPr>
        <p:spPr>
          <a:xfrm>
            <a:off x="5720725" y="5291988"/>
            <a:ext cx="17145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200">
              <a:latin typeface="Century Gothic"/>
              <a:ea typeface="Century Gothic"/>
              <a:cs typeface="Century Gothic"/>
              <a:sym typeface="Century Gothic"/>
            </a:endParaRPr>
          </a:p>
          <a:p>
            <a:pPr marL="0" lvl="0" indent="0" algn="ctr" rtl="0">
              <a:spcBef>
                <a:spcPts val="0"/>
              </a:spcBef>
              <a:spcAft>
                <a:spcPts val="0"/>
              </a:spcAft>
              <a:buNone/>
            </a:pPr>
            <a:r>
              <a:rPr lang="en" sz="1200" b="1">
                <a:solidFill>
                  <a:schemeClr val="lt1"/>
                </a:solidFill>
                <a:latin typeface="Century Gothic"/>
                <a:ea typeface="Century Gothic"/>
                <a:cs typeface="Century Gothic"/>
                <a:sym typeface="Century Gothic"/>
              </a:rPr>
              <a:t>27%</a:t>
            </a:r>
            <a:endParaRPr sz="1200" b="1">
              <a:solidFill>
                <a:schemeClr val="lt1"/>
              </a:solidFill>
              <a:latin typeface="Century Gothic"/>
              <a:ea typeface="Century Gothic"/>
              <a:cs typeface="Century Gothic"/>
              <a:sym typeface="Century Gothic"/>
            </a:endParaRPr>
          </a:p>
          <a:p>
            <a:pPr marL="0" lvl="0" indent="0" algn="ctr" rtl="0">
              <a:spcBef>
                <a:spcPts val="0"/>
              </a:spcBef>
              <a:spcAft>
                <a:spcPts val="0"/>
              </a:spcAft>
              <a:buNone/>
            </a:pPr>
            <a:r>
              <a:rPr lang="en" sz="1200" b="1">
                <a:solidFill>
                  <a:schemeClr val="lt1"/>
                </a:solidFill>
                <a:latin typeface="Century Gothic"/>
                <a:ea typeface="Century Gothic"/>
                <a:cs typeface="Century Gothic"/>
                <a:sym typeface="Century Gothic"/>
              </a:rPr>
              <a:t>Federated</a:t>
            </a:r>
            <a:endParaRPr sz="1200" b="1">
              <a:solidFill>
                <a:schemeClr val="lt1"/>
              </a:solidFill>
              <a:latin typeface="Century Gothic"/>
              <a:ea typeface="Century Gothic"/>
              <a:cs typeface="Century Gothic"/>
              <a:sym typeface="Century Gothic"/>
            </a:endParaRPr>
          </a:p>
          <a:p>
            <a:pPr marL="0" lvl="0" indent="0" algn="l" rtl="0">
              <a:spcBef>
                <a:spcPts val="0"/>
              </a:spcBef>
              <a:spcAft>
                <a:spcPts val="0"/>
              </a:spcAft>
              <a:buNone/>
            </a:pPr>
            <a:endParaRPr sz="1200" b="1">
              <a:solidFill>
                <a:schemeClr val="lt1"/>
              </a:solidFill>
              <a:latin typeface="Century Gothic"/>
              <a:ea typeface="Century Gothic"/>
              <a:cs typeface="Century Gothic"/>
              <a:sym typeface="Century Gothic"/>
            </a:endParaRPr>
          </a:p>
        </p:txBody>
      </p:sp>
      <p:sp>
        <p:nvSpPr>
          <p:cNvPr id="434" name="Google Shape;434;p24"/>
          <p:cNvSpPr txBox="1"/>
          <p:nvPr/>
        </p:nvSpPr>
        <p:spPr>
          <a:xfrm>
            <a:off x="4777700" y="5650613"/>
            <a:ext cx="13884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b="1">
                <a:solidFill>
                  <a:schemeClr val="lt1"/>
                </a:solidFill>
                <a:latin typeface="Century Gothic"/>
                <a:ea typeface="Century Gothic"/>
                <a:cs typeface="Century Gothic"/>
                <a:sym typeface="Century Gothic"/>
              </a:rPr>
              <a:t>18%</a:t>
            </a:r>
            <a:endParaRPr sz="1200">
              <a:latin typeface="Century Gothic"/>
              <a:ea typeface="Century Gothic"/>
              <a:cs typeface="Century Gothic"/>
              <a:sym typeface="Century Gothic"/>
            </a:endParaRPr>
          </a:p>
          <a:p>
            <a:pPr marL="0" lvl="0" indent="0" algn="ctr" rtl="0">
              <a:spcBef>
                <a:spcPts val="0"/>
              </a:spcBef>
              <a:spcAft>
                <a:spcPts val="0"/>
              </a:spcAft>
              <a:buNone/>
            </a:pPr>
            <a:r>
              <a:rPr lang="en" sz="1200" b="1">
                <a:solidFill>
                  <a:schemeClr val="lt1"/>
                </a:solidFill>
                <a:latin typeface="Century Gothic"/>
                <a:ea typeface="Century Gothic"/>
                <a:cs typeface="Century Gothic"/>
                <a:sym typeface="Century Gothic"/>
              </a:rPr>
              <a:t>Decentralized</a:t>
            </a:r>
            <a:endParaRPr sz="1200" b="1">
              <a:solidFill>
                <a:schemeClr val="lt1"/>
              </a:solidFill>
              <a:latin typeface="Century Gothic"/>
              <a:ea typeface="Century Gothic"/>
              <a:cs typeface="Century Gothic"/>
              <a:sym typeface="Century Gothic"/>
            </a:endParaRPr>
          </a:p>
        </p:txBody>
      </p:sp>
      <p:sp>
        <p:nvSpPr>
          <p:cNvPr id="435" name="Google Shape;435;p24"/>
          <p:cNvSpPr txBox="1"/>
          <p:nvPr/>
        </p:nvSpPr>
        <p:spPr>
          <a:xfrm>
            <a:off x="5460350" y="4208475"/>
            <a:ext cx="12009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latin typeface="Century Gothic"/>
                <a:ea typeface="Century Gothic"/>
                <a:cs typeface="Century Gothic"/>
                <a:sym typeface="Century Gothic"/>
              </a:rPr>
              <a:t>Other</a:t>
            </a:r>
            <a:endParaRPr sz="1200" b="1">
              <a:latin typeface="Century Gothic"/>
              <a:ea typeface="Century Gothic"/>
              <a:cs typeface="Century Gothic"/>
              <a:sym typeface="Century Gothic"/>
            </a:endParaRPr>
          </a:p>
          <a:p>
            <a:pPr marL="0" lvl="0" indent="0" algn="ctr" rtl="0">
              <a:spcBef>
                <a:spcPts val="0"/>
              </a:spcBef>
              <a:spcAft>
                <a:spcPts val="0"/>
              </a:spcAft>
              <a:buNone/>
            </a:pPr>
            <a:r>
              <a:rPr lang="en" sz="1200" b="1">
                <a:latin typeface="Century Gothic"/>
                <a:ea typeface="Century Gothic"/>
                <a:cs typeface="Century Gothic"/>
                <a:sym typeface="Century Gothic"/>
              </a:rPr>
              <a:t>14%</a:t>
            </a:r>
            <a:endParaRPr sz="1200" b="1">
              <a:latin typeface="Century Gothic"/>
              <a:ea typeface="Century Gothic"/>
              <a:cs typeface="Century Gothic"/>
              <a:sym typeface="Century Gothic"/>
            </a:endParaRPr>
          </a:p>
          <a:p>
            <a:pPr marL="0" lvl="0" indent="0" algn="l" rtl="0">
              <a:spcBef>
                <a:spcPts val="0"/>
              </a:spcBef>
              <a:spcAft>
                <a:spcPts val="0"/>
              </a:spcAft>
              <a:buNone/>
            </a:pPr>
            <a:endParaRPr sz="1200" b="1">
              <a:latin typeface="Century Gothic"/>
              <a:ea typeface="Century Gothic"/>
              <a:cs typeface="Century Gothic"/>
              <a:sym typeface="Century Gothic"/>
            </a:endParaRPr>
          </a:p>
        </p:txBody>
      </p:sp>
      <p:pic>
        <p:nvPicPr>
          <p:cNvPr id="436" name="Google Shape;436;p24" descr="Icon depicting flow chart " title="Icon depicting flow chart "/>
          <p:cNvPicPr preferRelativeResize="0"/>
          <p:nvPr/>
        </p:nvPicPr>
        <p:blipFill>
          <a:blip r:embed="rId6">
            <a:alphaModFix/>
          </a:blip>
          <a:stretch>
            <a:fillRect/>
          </a:stretch>
        </p:blipFill>
        <p:spPr>
          <a:xfrm>
            <a:off x="269074" y="4800600"/>
            <a:ext cx="1283700" cy="1076022"/>
          </a:xfrm>
          <a:prstGeom prst="rect">
            <a:avLst/>
          </a:prstGeom>
          <a:noFill/>
          <a:ln>
            <a:noFill/>
          </a:ln>
        </p:spPr>
      </p:pic>
      <p:cxnSp>
        <p:nvCxnSpPr>
          <p:cNvPr id="437" name="Google Shape;437;p24">
            <a:extLst>
              <a:ext uri="{C183D7F6-B498-43B3-948B-1728B52AA6E4}">
                <adec:decorative xmlns:adec="http://schemas.microsoft.com/office/drawing/2017/decorative" val="1"/>
              </a:ext>
            </a:extLst>
          </p:cNvPr>
          <p:cNvCxnSpPr/>
          <p:nvPr/>
        </p:nvCxnSpPr>
        <p:spPr>
          <a:xfrm rot="10800000" flipH="1">
            <a:off x="5857875" y="4695975"/>
            <a:ext cx="114300" cy="552300"/>
          </a:xfrm>
          <a:prstGeom prst="straightConnector1">
            <a:avLst/>
          </a:prstGeom>
          <a:noFill/>
          <a:ln w="9525" cap="flat" cmpd="sng">
            <a:solidFill>
              <a:schemeClr val="dk2"/>
            </a:solidFill>
            <a:prstDash val="solid"/>
            <a:round/>
            <a:headEnd type="none" w="med" len="med"/>
            <a:tailEnd type="triangle" w="med" len="med"/>
          </a:ln>
        </p:spPr>
      </p:cxnSp>
      <p:sp>
        <p:nvSpPr>
          <p:cNvPr id="438" name="Google Shape;438;p24"/>
          <p:cNvSpPr txBox="1"/>
          <p:nvPr/>
        </p:nvSpPr>
        <p:spPr>
          <a:xfrm>
            <a:off x="196175" y="5767725"/>
            <a:ext cx="3972000" cy="1557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to manage their operations. </a:t>
            </a:r>
            <a:endParaRPr sz="1200">
              <a:solidFill>
                <a:schemeClr val="dk1"/>
              </a:solidFill>
              <a:latin typeface="Century Gothic"/>
              <a:ea typeface="Century Gothic"/>
              <a:cs typeface="Century Gothic"/>
              <a:sym typeface="Century Gothic"/>
            </a:endParaRPr>
          </a:p>
          <a:p>
            <a:pPr marL="0" lvl="0" indent="0" algn="l" rtl="0">
              <a:lnSpc>
                <a:spcPct val="115000"/>
              </a:lnSpc>
              <a:spcBef>
                <a:spcPts val="1200"/>
              </a:spcBef>
              <a:spcAft>
                <a:spcPts val="0"/>
              </a:spcAft>
              <a:buClr>
                <a:schemeClr val="dk1"/>
              </a:buClr>
              <a:buSzPts val="1100"/>
              <a:buFont typeface="Arial"/>
              <a:buNone/>
            </a:pPr>
            <a:r>
              <a:rPr lang="en" sz="1200" b="1">
                <a:solidFill>
                  <a:schemeClr val="dk1"/>
                </a:solidFill>
                <a:latin typeface="Century Gothic"/>
                <a:ea typeface="Century Gothic"/>
                <a:cs typeface="Century Gothic"/>
                <a:sym typeface="Century Gothic"/>
              </a:rPr>
              <a:t>Mature programs use either a centralized or federated governance </a:t>
            </a:r>
            <a:r>
              <a:rPr lang="en" sz="1200">
                <a:solidFill>
                  <a:schemeClr val="dk1"/>
                </a:solidFill>
                <a:latin typeface="Century Gothic"/>
                <a:ea typeface="Century Gothic"/>
                <a:cs typeface="Century Gothic"/>
                <a:sym typeface="Century Gothic"/>
              </a:rPr>
              <a:t>model because they provide structure and hierarchy for RPA programs.</a:t>
            </a:r>
            <a:endParaRPr>
              <a:solidFill>
                <a:schemeClr val="dk1"/>
              </a:solidFill>
            </a:endParaRPr>
          </a:p>
          <a:p>
            <a:pPr marL="0" lvl="0" indent="0" algn="l" rtl="0">
              <a:spcBef>
                <a:spcPts val="1200"/>
              </a:spcBef>
              <a:spcAft>
                <a:spcPts val="0"/>
              </a:spcAft>
              <a:buNone/>
            </a:pPr>
            <a:endParaRPr/>
          </a:p>
        </p:txBody>
      </p:sp>
      <p:sp>
        <p:nvSpPr>
          <p:cNvPr id="439" name="Google Shape;439;p24"/>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12</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7"/>
                                        </p:tgtEl>
                                        <p:attrNameLst>
                                          <p:attrName>style.visibility</p:attrName>
                                        </p:attrNameLst>
                                      </p:cBhvr>
                                      <p:to>
                                        <p:strVal val="visible"/>
                                      </p:to>
                                    </p:set>
                                    <p:animEffect transition="in" filter="fade">
                                      <p:cBhvr>
                                        <p:cTn id="7" dur="1000"/>
                                        <p:tgtEl>
                                          <p:spTgt spid="4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43"/>
        <p:cNvGrpSpPr/>
        <p:nvPr/>
      </p:nvGrpSpPr>
      <p:grpSpPr>
        <a:xfrm>
          <a:off x="0" y="0"/>
          <a:ext cx="0" cy="0"/>
          <a:chOff x="0" y="0"/>
          <a:chExt cx="0" cy="0"/>
        </a:xfrm>
      </p:grpSpPr>
      <p:pic>
        <p:nvPicPr>
          <p:cNvPr id="444" name="Google Shape;444;p25" descr="bubble chart on evaluation and tracking &#10;increased outputs: 19 programs &#10;annualized hours: 39 programs &#10;improved cycle time: 23 programs &#10;improved CX: 25 programs &#10;Other: 8 programs &#10;increased accuracy: 28 programs &#10;service capabilities: 19 programs &#10;increased compliance: 23 programs " title="bubble chart on evaluation and tracking "/>
          <p:cNvPicPr preferRelativeResize="0"/>
          <p:nvPr/>
        </p:nvPicPr>
        <p:blipFill>
          <a:blip r:embed="rId3">
            <a:alphaModFix/>
          </a:blip>
          <a:stretch>
            <a:fillRect/>
          </a:stretch>
        </p:blipFill>
        <p:spPr>
          <a:xfrm>
            <a:off x="4019550" y="6629713"/>
            <a:ext cx="3642250" cy="3116762"/>
          </a:xfrm>
          <a:prstGeom prst="rect">
            <a:avLst/>
          </a:prstGeom>
          <a:noFill/>
          <a:ln>
            <a:noFill/>
          </a:ln>
        </p:spPr>
      </p:pic>
      <p:sp>
        <p:nvSpPr>
          <p:cNvPr id="445" name="Google Shape;445;p25">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446" name="Google Shape;446;p25" descr="color block - red " title="color block - red "/>
          <p:cNvSpPr/>
          <p:nvPr/>
        </p:nvSpPr>
        <p:spPr>
          <a:xfrm>
            <a:off x="0" y="310575"/>
            <a:ext cx="7772400" cy="1044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447" name="Google Shape;447;p25"/>
          <p:cNvSpPr>
            <a:spLocks noGrp="1"/>
          </p:cNvSpPr>
          <p:nvPr>
            <p:ph type="title" idx="4294967295"/>
          </p:nvPr>
        </p:nvSpPr>
        <p:spPr>
          <a:xfrm>
            <a:off x="0" y="310575"/>
            <a:ext cx="73914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Key Takeaway 5: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RPA Programs enhanced their accountability and oversight (cont’d). </a:t>
            </a:r>
          </a:p>
        </p:txBody>
      </p:sp>
      <p:sp>
        <p:nvSpPr>
          <p:cNvPr id="448" name="Google Shape;448;p25"/>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449" name="Google Shape;449;p25">
            <a:extLst>
              <a:ext uri="{C183D7F6-B498-43B3-948B-1728B52AA6E4}">
                <adec:decorative xmlns:adec="http://schemas.microsoft.com/office/drawing/2017/decorative" val="1"/>
              </a:ext>
            </a:extLst>
          </p:cNvPr>
          <p:cNvSpPr txBox="1"/>
          <p:nvPr/>
        </p:nvSpPr>
        <p:spPr>
          <a:xfrm>
            <a:off x="255275" y="1876425"/>
            <a:ext cx="942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450" name="Google Shape;450;p25"/>
          <p:cNvSpPr txBox="1"/>
          <p:nvPr/>
        </p:nvSpPr>
        <p:spPr>
          <a:xfrm>
            <a:off x="1666875" y="2074500"/>
            <a:ext cx="5971200" cy="1644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chemeClr val="dk1"/>
              </a:buClr>
              <a:buSzPts val="1100"/>
              <a:buFont typeface="Arial"/>
              <a:buNone/>
            </a:pPr>
            <a:r>
              <a:rPr lang="en" sz="1200" b="1">
                <a:solidFill>
                  <a:schemeClr val="dk1"/>
                </a:solidFill>
                <a:latin typeface="Century Gothic"/>
                <a:ea typeface="Century Gothic"/>
                <a:cs typeface="Century Gothic"/>
                <a:sym typeface="Century Gothic"/>
              </a:rPr>
              <a:t>45% (22) of RPA programs</a:t>
            </a:r>
            <a:r>
              <a:rPr lang="en" sz="1200">
                <a:solidFill>
                  <a:schemeClr val="dk1"/>
                </a:solidFill>
                <a:latin typeface="Century Gothic"/>
                <a:ea typeface="Century Gothic"/>
                <a:cs typeface="Century Gothic"/>
                <a:sym typeface="Century Gothic"/>
              </a:rPr>
              <a:t> </a:t>
            </a:r>
            <a:r>
              <a:rPr lang="en" sz="1200" b="1">
                <a:solidFill>
                  <a:schemeClr val="dk1"/>
                </a:solidFill>
                <a:latin typeface="Century Gothic"/>
                <a:ea typeface="Century Gothic"/>
                <a:cs typeface="Century Gothic"/>
                <a:sym typeface="Century Gothic"/>
              </a:rPr>
              <a:t>host an internal RPA community of practice. </a:t>
            </a:r>
            <a:r>
              <a:rPr lang="en" sz="1200">
                <a:solidFill>
                  <a:schemeClr val="dk1"/>
                </a:solidFill>
                <a:latin typeface="Century Gothic"/>
                <a:ea typeface="Century Gothic"/>
                <a:cs typeface="Century Gothic"/>
                <a:sym typeface="Century Gothic"/>
              </a:rPr>
              <a:t>Internal COPs connect RPA developers, business line owners, and others to educate and increase RPA adoption within an agency. COPs can help programs share and solve common challenges with RPA, share interest in RPA, and fulfill both individual and group goals. An internal RPA CoP shows </a:t>
            </a:r>
            <a:r>
              <a:rPr lang="en" sz="1200" b="1">
                <a:solidFill>
                  <a:schemeClr val="dk1"/>
                </a:solidFill>
                <a:latin typeface="Century Gothic"/>
                <a:ea typeface="Century Gothic"/>
                <a:cs typeface="Century Gothic"/>
                <a:sym typeface="Century Gothic"/>
              </a:rPr>
              <a:t>program maturity</a:t>
            </a:r>
            <a:r>
              <a:rPr lang="en" sz="1200">
                <a:solidFill>
                  <a:schemeClr val="dk1"/>
                </a:solidFill>
                <a:latin typeface="Century Gothic"/>
                <a:ea typeface="Century Gothic"/>
                <a:cs typeface="Century Gothic"/>
                <a:sym typeface="Century Gothic"/>
              </a:rPr>
              <a:t>. It shows that programs have increased interest, offered opportunities, and used collaboration within their organizations to sustain their programs.</a:t>
            </a:r>
            <a:endParaRPr>
              <a:solidFill>
                <a:schemeClr val="dk1"/>
              </a:solidFill>
            </a:endParaRPr>
          </a:p>
        </p:txBody>
      </p:sp>
      <p:sp>
        <p:nvSpPr>
          <p:cNvPr id="451" name="Google Shape;451;p25"/>
          <p:cNvSpPr txBox="1"/>
          <p:nvPr/>
        </p:nvSpPr>
        <p:spPr>
          <a:xfrm>
            <a:off x="1411000" y="4494150"/>
            <a:ext cx="6250800" cy="1644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chemeClr val="dk1"/>
              </a:buClr>
              <a:buSzPts val="1100"/>
              <a:buFont typeface="Arial"/>
              <a:buNone/>
            </a:pPr>
            <a:r>
              <a:rPr lang="en" sz="1200" b="1">
                <a:solidFill>
                  <a:schemeClr val="dk1"/>
                </a:solidFill>
                <a:latin typeface="Century Gothic"/>
                <a:ea typeface="Century Gothic"/>
                <a:cs typeface="Century Gothic"/>
                <a:sym typeface="Century Gothic"/>
              </a:rPr>
              <a:t>33% (16) of RPA programs </a:t>
            </a:r>
            <a:r>
              <a:rPr lang="en" sz="1200">
                <a:solidFill>
                  <a:schemeClr val="dk1"/>
                </a:solidFill>
                <a:latin typeface="Century Gothic"/>
                <a:ea typeface="Century Gothic"/>
                <a:cs typeface="Century Gothic"/>
                <a:sym typeface="Century Gothic"/>
              </a:rPr>
              <a:t>have </a:t>
            </a:r>
            <a:r>
              <a:rPr lang="en" sz="1200" b="1">
                <a:solidFill>
                  <a:schemeClr val="dk1"/>
                </a:solidFill>
                <a:latin typeface="Century Gothic"/>
                <a:ea typeface="Century Gothic"/>
                <a:cs typeface="Century Gothic"/>
                <a:sym typeface="Century Gothic"/>
              </a:rPr>
              <a:t>developed an RPA program management dashboard. </a:t>
            </a:r>
            <a:r>
              <a:rPr lang="en" sz="1200">
                <a:solidFill>
                  <a:schemeClr val="dk1"/>
                </a:solidFill>
                <a:latin typeface="Century Gothic"/>
                <a:ea typeface="Century Gothic"/>
                <a:cs typeface="Century Gothic"/>
                <a:sym typeface="Century Gothic"/>
              </a:rPr>
              <a:t>Management dashboards show a snapshot of key performance indicators. Decision makers can use the dashboard to judge if operations are on track and measure how performance goals are doing. </a:t>
            </a:r>
            <a:r>
              <a:rPr lang="en" sz="1200" b="1">
                <a:solidFill>
                  <a:schemeClr val="dk1"/>
                </a:solidFill>
                <a:latin typeface="Century Gothic"/>
                <a:ea typeface="Century Gothic"/>
                <a:cs typeface="Century Gothic"/>
                <a:sym typeface="Century Gothic"/>
              </a:rPr>
              <a:t>Developing management dashboards shows a maturing RPA program</a:t>
            </a:r>
            <a:r>
              <a:rPr lang="en" sz="1200">
                <a:solidFill>
                  <a:schemeClr val="dk1"/>
                </a:solidFill>
                <a:latin typeface="Century Gothic"/>
                <a:ea typeface="Century Gothic"/>
                <a:cs typeface="Century Gothic"/>
                <a:sym typeface="Century Gothic"/>
              </a:rPr>
              <a:t>. Dashboards provide the most important information that teams, managers, and stakeholders need to know in order to make program decisions. </a:t>
            </a:r>
            <a:endParaRPr>
              <a:solidFill>
                <a:schemeClr val="dk1"/>
              </a:solidFill>
              <a:latin typeface="Century Gothic"/>
              <a:ea typeface="Century Gothic"/>
              <a:cs typeface="Century Gothic"/>
              <a:sym typeface="Century Gothic"/>
            </a:endParaRPr>
          </a:p>
        </p:txBody>
      </p:sp>
      <p:sp>
        <p:nvSpPr>
          <p:cNvPr id="452" name="Google Shape;452;p25" descr="Internal RPA Community of Practice header" title="Internal RPA Community of Practice header"/>
          <p:cNvSpPr/>
          <p:nvPr/>
        </p:nvSpPr>
        <p:spPr>
          <a:xfrm>
            <a:off x="187275" y="1555225"/>
            <a:ext cx="4619100" cy="4611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1700" b="1">
                <a:solidFill>
                  <a:schemeClr val="lt1"/>
                </a:solidFill>
                <a:latin typeface="Century Gothic"/>
                <a:ea typeface="Century Gothic"/>
                <a:cs typeface="Century Gothic"/>
                <a:sym typeface="Century Gothic"/>
              </a:rPr>
              <a:t>Internal RPA Community of Practice</a:t>
            </a:r>
            <a:endParaRPr sz="1700" b="1">
              <a:solidFill>
                <a:schemeClr val="lt1"/>
              </a:solidFill>
              <a:latin typeface="Century Gothic"/>
              <a:ea typeface="Century Gothic"/>
              <a:cs typeface="Century Gothic"/>
              <a:sym typeface="Century Gothic"/>
            </a:endParaRPr>
          </a:p>
        </p:txBody>
      </p:sp>
      <p:sp>
        <p:nvSpPr>
          <p:cNvPr id="453" name="Google Shape;453;p25" descr="Management Dashboard header" title="Management Dashboard header"/>
          <p:cNvSpPr/>
          <p:nvPr/>
        </p:nvSpPr>
        <p:spPr>
          <a:xfrm>
            <a:off x="187276" y="3981975"/>
            <a:ext cx="4619100" cy="4611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1700" b="1">
                <a:solidFill>
                  <a:schemeClr val="lt1"/>
                </a:solidFill>
                <a:latin typeface="Century Gothic"/>
                <a:ea typeface="Century Gothic"/>
                <a:cs typeface="Century Gothic"/>
                <a:sym typeface="Century Gothic"/>
              </a:rPr>
              <a:t>Management Dashboard</a:t>
            </a:r>
            <a:endParaRPr sz="1700" b="1">
              <a:solidFill>
                <a:schemeClr val="lt1"/>
              </a:solidFill>
              <a:latin typeface="Century Gothic"/>
              <a:ea typeface="Century Gothic"/>
              <a:cs typeface="Century Gothic"/>
              <a:sym typeface="Century Gothic"/>
            </a:endParaRPr>
          </a:p>
        </p:txBody>
      </p:sp>
      <p:pic>
        <p:nvPicPr>
          <p:cNvPr id="454" name="Google Shape;454;p25" descr="icon depicting a chart" title="icon depicting a chart"/>
          <p:cNvPicPr preferRelativeResize="0"/>
          <p:nvPr/>
        </p:nvPicPr>
        <p:blipFill>
          <a:blip r:embed="rId4">
            <a:alphaModFix/>
          </a:blip>
          <a:stretch>
            <a:fillRect/>
          </a:stretch>
        </p:blipFill>
        <p:spPr>
          <a:xfrm>
            <a:off x="328950" y="4580625"/>
            <a:ext cx="1016700" cy="1016700"/>
          </a:xfrm>
          <a:prstGeom prst="rect">
            <a:avLst/>
          </a:prstGeom>
          <a:noFill/>
          <a:ln>
            <a:noFill/>
          </a:ln>
        </p:spPr>
      </p:pic>
      <p:sp>
        <p:nvSpPr>
          <p:cNvPr id="455" name="Google Shape;455;p25"/>
          <p:cNvSpPr txBox="1"/>
          <p:nvPr/>
        </p:nvSpPr>
        <p:spPr>
          <a:xfrm>
            <a:off x="1572301" y="6811650"/>
            <a:ext cx="2635500" cy="1218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b="1">
                <a:solidFill>
                  <a:schemeClr val="dk1"/>
                </a:solidFill>
                <a:latin typeface="Century Gothic"/>
                <a:ea typeface="Century Gothic"/>
                <a:cs typeface="Century Gothic"/>
                <a:sym typeface="Century Gothic"/>
              </a:rPr>
              <a:t>90% (44) of</a:t>
            </a:r>
            <a:r>
              <a:rPr lang="en" sz="1200">
                <a:solidFill>
                  <a:schemeClr val="dk1"/>
                </a:solidFill>
                <a:latin typeface="Century Gothic"/>
                <a:ea typeface="Century Gothic"/>
                <a:cs typeface="Century Gothic"/>
                <a:sym typeface="Century Gothic"/>
              </a:rPr>
              <a:t> </a:t>
            </a:r>
            <a:r>
              <a:rPr lang="en" sz="1200" b="1">
                <a:solidFill>
                  <a:schemeClr val="dk1"/>
                </a:solidFill>
                <a:latin typeface="Century Gothic"/>
                <a:ea typeface="Century Gothic"/>
                <a:cs typeface="Century Gothic"/>
                <a:sym typeface="Century Gothic"/>
              </a:rPr>
              <a:t>RPA programs use at least one measure to evaluate and track RPA benefits</a:t>
            </a:r>
            <a:r>
              <a:rPr lang="en" sz="1200">
                <a:solidFill>
                  <a:schemeClr val="dk1"/>
                </a:solidFill>
                <a:latin typeface="Century Gothic"/>
                <a:ea typeface="Century Gothic"/>
                <a:cs typeface="Century Gothic"/>
                <a:sym typeface="Century Gothic"/>
              </a:rPr>
              <a:t>. The most common measurement of RPA benefits was annualized</a:t>
            </a:r>
            <a:endParaRPr sz="1200" b="1">
              <a:solidFill>
                <a:schemeClr val="dk1"/>
              </a:solidFill>
              <a:latin typeface="Century Gothic"/>
              <a:ea typeface="Century Gothic"/>
              <a:cs typeface="Century Gothic"/>
              <a:sym typeface="Century Gothic"/>
            </a:endParaRPr>
          </a:p>
        </p:txBody>
      </p:sp>
      <p:sp>
        <p:nvSpPr>
          <p:cNvPr id="456" name="Google Shape;456;p25" descr="Evaluation and Tracking header" title="Evaluation and Tracking header"/>
          <p:cNvSpPr/>
          <p:nvPr/>
        </p:nvSpPr>
        <p:spPr>
          <a:xfrm>
            <a:off x="187275" y="6244350"/>
            <a:ext cx="4619100" cy="4611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1700" b="1">
                <a:solidFill>
                  <a:schemeClr val="lt1"/>
                </a:solidFill>
                <a:latin typeface="Century Gothic"/>
                <a:ea typeface="Century Gothic"/>
                <a:cs typeface="Century Gothic"/>
                <a:sym typeface="Century Gothic"/>
              </a:rPr>
              <a:t>Evaluation and Tracking</a:t>
            </a:r>
            <a:endParaRPr sz="1700" b="1">
              <a:solidFill>
                <a:schemeClr val="lt1"/>
              </a:solidFill>
              <a:latin typeface="Century Gothic"/>
              <a:ea typeface="Century Gothic"/>
              <a:cs typeface="Century Gothic"/>
              <a:sym typeface="Century Gothic"/>
            </a:endParaRPr>
          </a:p>
        </p:txBody>
      </p:sp>
      <p:sp>
        <p:nvSpPr>
          <p:cNvPr id="457" name="Google Shape;457;p25">
            <a:extLst>
              <a:ext uri="{C183D7F6-B498-43B3-948B-1728B52AA6E4}">
                <adec:decorative xmlns:adec="http://schemas.microsoft.com/office/drawing/2017/decorative" val="1"/>
              </a:ext>
            </a:extLst>
          </p:cNvPr>
          <p:cNvSpPr txBox="1"/>
          <p:nvPr/>
        </p:nvSpPr>
        <p:spPr>
          <a:xfrm>
            <a:off x="12014700" y="8219950"/>
            <a:ext cx="6250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458" name="Google Shape;458;p25" descr="icon depicting a ruler " title="icon depicting a ruler "/>
          <p:cNvPicPr preferRelativeResize="0"/>
          <p:nvPr/>
        </p:nvPicPr>
        <p:blipFill>
          <a:blip r:embed="rId5">
            <a:alphaModFix/>
          </a:blip>
          <a:stretch>
            <a:fillRect/>
          </a:stretch>
        </p:blipFill>
        <p:spPr>
          <a:xfrm>
            <a:off x="255150" y="6858712"/>
            <a:ext cx="1090500" cy="1090500"/>
          </a:xfrm>
          <a:prstGeom prst="rect">
            <a:avLst/>
          </a:prstGeom>
          <a:noFill/>
          <a:ln>
            <a:noFill/>
          </a:ln>
        </p:spPr>
      </p:pic>
      <p:sp>
        <p:nvSpPr>
          <p:cNvPr id="459" name="Google Shape;459;p25"/>
          <p:cNvSpPr txBox="1"/>
          <p:nvPr/>
        </p:nvSpPr>
        <p:spPr>
          <a:xfrm>
            <a:off x="262900" y="7873875"/>
            <a:ext cx="3642300" cy="1431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chemeClr val="dk1"/>
                </a:solidFill>
                <a:latin typeface="Century Gothic"/>
                <a:ea typeface="Century Gothic"/>
                <a:cs typeface="Century Gothic"/>
                <a:sym typeface="Century Gothic"/>
              </a:rPr>
              <a:t>hours saved and/or hours of capacity created. </a:t>
            </a:r>
            <a:endParaRPr sz="1200">
              <a:solidFill>
                <a:schemeClr val="dk1"/>
              </a:solidFill>
              <a:latin typeface="Century Gothic"/>
              <a:ea typeface="Century Gothic"/>
              <a:cs typeface="Century Gothic"/>
              <a:sym typeface="Century Gothic"/>
            </a:endParaRPr>
          </a:p>
          <a:p>
            <a:pPr marL="0" lvl="0" indent="0" algn="l" rtl="0">
              <a:lnSpc>
                <a:spcPct val="115000"/>
              </a:lnSpc>
              <a:spcBef>
                <a:spcPts val="0"/>
              </a:spcBef>
              <a:spcAft>
                <a:spcPts val="0"/>
              </a:spcAft>
              <a:buNone/>
            </a:pPr>
            <a:br>
              <a:rPr lang="en" sz="1200">
                <a:solidFill>
                  <a:schemeClr val="dk1"/>
                </a:solidFill>
                <a:latin typeface="Century Gothic"/>
                <a:ea typeface="Century Gothic"/>
                <a:cs typeface="Century Gothic"/>
                <a:sym typeface="Century Gothic"/>
              </a:rPr>
            </a:br>
            <a:r>
              <a:rPr lang="en" sz="1200">
                <a:solidFill>
                  <a:schemeClr val="dk1"/>
                </a:solidFill>
                <a:latin typeface="Century Gothic"/>
                <a:ea typeface="Century Gothic"/>
                <a:cs typeface="Century Gothic"/>
                <a:sym typeface="Century Gothic"/>
              </a:rPr>
              <a:t>Using different metrics to evaluate and track RPA benefits shows a maturing RPA program as it quantifies its benefits and successes.</a:t>
            </a:r>
            <a:endParaRPr/>
          </a:p>
        </p:txBody>
      </p:sp>
      <p:pic>
        <p:nvPicPr>
          <p:cNvPr id="460" name="Google Shape;460;p25" descr="icon of a group of people" title="icon of a group of people"/>
          <p:cNvPicPr preferRelativeResize="0"/>
          <p:nvPr/>
        </p:nvPicPr>
        <p:blipFill>
          <a:blip r:embed="rId6">
            <a:alphaModFix/>
          </a:blip>
          <a:stretch>
            <a:fillRect/>
          </a:stretch>
        </p:blipFill>
        <p:spPr>
          <a:xfrm>
            <a:off x="187274" y="2351924"/>
            <a:ext cx="1385014" cy="1016700"/>
          </a:xfrm>
          <a:prstGeom prst="rect">
            <a:avLst/>
          </a:prstGeom>
          <a:noFill/>
          <a:ln>
            <a:noFill/>
          </a:ln>
        </p:spPr>
      </p:pic>
      <p:sp>
        <p:nvSpPr>
          <p:cNvPr id="461" name="Google Shape;461;p25"/>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13</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65"/>
        <p:cNvGrpSpPr/>
        <p:nvPr/>
      </p:nvGrpSpPr>
      <p:grpSpPr>
        <a:xfrm>
          <a:off x="0" y="0"/>
          <a:ext cx="0" cy="0"/>
          <a:chOff x="0" y="0"/>
          <a:chExt cx="0" cy="0"/>
        </a:xfrm>
      </p:grpSpPr>
      <p:sp>
        <p:nvSpPr>
          <p:cNvPr id="466" name="Google Shape;466;p26">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467" name="Google Shape;467;p26" descr="Red Background" title="Red Background"/>
          <p:cNvSpPr/>
          <p:nvPr/>
        </p:nvSpPr>
        <p:spPr>
          <a:xfrm>
            <a:off x="0" y="310575"/>
            <a:ext cx="7772400" cy="1044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468" name="Google Shape;468;p26" descr="Key Takeaway 6: RPA programs built productive relationships with IT departments. " title="Title - Key Takeaway 6: RPA programs built productive relationships with IT departments. "/>
          <p:cNvSpPr>
            <a:spLocks noGrp="1"/>
          </p:cNvSpPr>
          <p:nvPr>
            <p:ph type="title" idx="4294967295"/>
          </p:nvPr>
        </p:nvSpPr>
        <p:spPr>
          <a:xfrm>
            <a:off x="0" y="310575"/>
            <a:ext cx="75435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Key Takeaway 6: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RPA programs built productive relationships with IT departments. </a:t>
            </a:r>
          </a:p>
        </p:txBody>
      </p:sp>
      <p:sp>
        <p:nvSpPr>
          <p:cNvPr id="469" name="Google Shape;469;p26"/>
          <p:cNvSpPr txBox="1"/>
          <p:nvPr/>
        </p:nvSpPr>
        <p:spPr>
          <a:xfrm>
            <a:off x="4698950" y="958360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470" name="Google Shape;470;p26"/>
          <p:cNvSpPr txBox="1"/>
          <p:nvPr/>
        </p:nvSpPr>
        <p:spPr>
          <a:xfrm>
            <a:off x="243900" y="1598775"/>
            <a:ext cx="7278600" cy="184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Century Gothic"/>
                <a:ea typeface="Century Gothic"/>
                <a:cs typeface="Century Gothic"/>
                <a:sym typeface="Century Gothic"/>
              </a:rPr>
              <a:t>The maturity survey asked RPA programs how they approached security and technology. Questions focused on </a:t>
            </a:r>
            <a:r>
              <a:rPr lang="en" sz="1200" b="1">
                <a:solidFill>
                  <a:schemeClr val="dk1"/>
                </a:solidFill>
                <a:latin typeface="Century Gothic"/>
                <a:ea typeface="Century Gothic"/>
                <a:cs typeface="Century Gothic"/>
                <a:sym typeface="Century Gothic"/>
              </a:rPr>
              <a:t>IT security approvals</a:t>
            </a:r>
            <a:r>
              <a:rPr lang="en" sz="1200">
                <a:solidFill>
                  <a:schemeClr val="dk1"/>
                </a:solidFill>
                <a:latin typeface="Century Gothic"/>
                <a:ea typeface="Century Gothic"/>
                <a:cs typeface="Century Gothic"/>
                <a:sym typeface="Century Gothic"/>
              </a:rPr>
              <a:t>, </a:t>
            </a:r>
            <a:r>
              <a:rPr lang="en" sz="1200" b="1">
                <a:solidFill>
                  <a:schemeClr val="dk1"/>
                </a:solidFill>
                <a:latin typeface="Century Gothic"/>
                <a:ea typeface="Century Gothic"/>
                <a:cs typeface="Century Gothic"/>
                <a:sym typeface="Century Gothic"/>
              </a:rPr>
              <a:t>automation credentialing</a:t>
            </a:r>
            <a:r>
              <a:rPr lang="en" sz="1200">
                <a:solidFill>
                  <a:schemeClr val="dk1"/>
                </a:solidFill>
                <a:latin typeface="Century Gothic"/>
                <a:ea typeface="Century Gothic"/>
                <a:cs typeface="Century Gothic"/>
                <a:sym typeface="Century Gothic"/>
              </a:rPr>
              <a:t>, and </a:t>
            </a:r>
            <a:r>
              <a:rPr lang="en" sz="1200" b="1">
                <a:solidFill>
                  <a:schemeClr val="dk1"/>
                </a:solidFill>
                <a:latin typeface="Century Gothic"/>
                <a:ea typeface="Century Gothic"/>
                <a:cs typeface="Century Gothic"/>
                <a:sym typeface="Century Gothic"/>
              </a:rPr>
              <a:t>data privacy controls</a:t>
            </a:r>
            <a:r>
              <a:rPr lang="en" sz="1200">
                <a:solidFill>
                  <a:schemeClr val="dk1"/>
                </a:solidFill>
                <a:latin typeface="Century Gothic"/>
                <a:ea typeface="Century Gothic"/>
                <a:cs typeface="Century Gothic"/>
                <a:sym typeface="Century Gothic"/>
              </a:rPr>
              <a:t>. Measuring these components can help illustrate the state of RPA when </a:t>
            </a:r>
            <a:r>
              <a:rPr lang="en" sz="1200" b="1">
                <a:solidFill>
                  <a:schemeClr val="dk1"/>
                </a:solidFill>
                <a:latin typeface="Century Gothic"/>
                <a:ea typeface="Century Gothic"/>
                <a:cs typeface="Century Gothic"/>
                <a:sym typeface="Century Gothic"/>
              </a:rPr>
              <a:t>navigating IT approvals</a:t>
            </a:r>
            <a:r>
              <a:rPr lang="en" sz="1200">
                <a:solidFill>
                  <a:schemeClr val="dk1"/>
                </a:solidFill>
                <a:latin typeface="Century Gothic"/>
                <a:ea typeface="Century Gothic"/>
                <a:cs typeface="Century Gothic"/>
                <a:sym typeface="Century Gothic"/>
              </a:rPr>
              <a:t>.</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r>
              <a:rPr lang="en" sz="1200">
                <a:solidFill>
                  <a:schemeClr val="dk1"/>
                </a:solidFill>
                <a:latin typeface="Century Gothic"/>
                <a:ea typeface="Century Gothic"/>
                <a:cs typeface="Century Gothic"/>
                <a:sym typeface="Century Gothic"/>
              </a:rPr>
              <a:t>Many federal RPA programs report using low level security and technology measures. Federal programs should </a:t>
            </a:r>
            <a:r>
              <a:rPr lang="en" sz="1200" b="1">
                <a:solidFill>
                  <a:schemeClr val="dk1"/>
                </a:solidFill>
                <a:latin typeface="Century Gothic"/>
                <a:ea typeface="Century Gothic"/>
                <a:cs typeface="Century Gothic"/>
                <a:sym typeface="Century Gothic"/>
              </a:rPr>
              <a:t>expect</a:t>
            </a:r>
            <a:r>
              <a:rPr lang="en" sz="1200">
                <a:solidFill>
                  <a:schemeClr val="dk1"/>
                </a:solidFill>
                <a:latin typeface="Century Gothic"/>
                <a:ea typeface="Century Gothic"/>
                <a:cs typeface="Century Gothic"/>
                <a:sym typeface="Century Gothic"/>
              </a:rPr>
              <a:t> this, as new RPA programs are introduced and their framework and standardization are developed. Developing common security and technology approaches can strengthen RPA in the federal government. </a:t>
            </a:r>
            <a:endParaRPr sz="1200">
              <a:solidFill>
                <a:schemeClr val="dk1"/>
              </a:solidFill>
              <a:latin typeface="Century Gothic"/>
              <a:ea typeface="Century Gothic"/>
              <a:cs typeface="Century Gothic"/>
              <a:sym typeface="Century Gothic"/>
            </a:endParaRPr>
          </a:p>
        </p:txBody>
      </p:sp>
      <p:sp>
        <p:nvSpPr>
          <p:cNvPr id="471" name="Google Shape;471;p26" descr="Red Background" title="Red Background"/>
          <p:cNvSpPr/>
          <p:nvPr/>
        </p:nvSpPr>
        <p:spPr>
          <a:xfrm>
            <a:off x="151325" y="4019425"/>
            <a:ext cx="2812800" cy="593700"/>
          </a:xfrm>
          <a:prstGeom prst="rect">
            <a:avLst/>
          </a:prstGeom>
          <a:solidFill>
            <a:srgbClr val="FF494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highlight>
                <a:srgbClr val="FF4949"/>
              </a:highlight>
              <a:latin typeface="Century Gothic"/>
              <a:ea typeface="Century Gothic"/>
              <a:cs typeface="Century Gothic"/>
              <a:sym typeface="Century Gothic"/>
            </a:endParaRPr>
          </a:p>
        </p:txBody>
      </p:sp>
      <p:sp>
        <p:nvSpPr>
          <p:cNvPr id="472" name="Google Shape;472;p26" descr="IT Security Approvals header" title="IT Security Approvals header"/>
          <p:cNvSpPr txBox="1"/>
          <p:nvPr/>
        </p:nvSpPr>
        <p:spPr>
          <a:xfrm>
            <a:off x="242350" y="4002950"/>
            <a:ext cx="2635500" cy="53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b="1">
                <a:solidFill>
                  <a:schemeClr val="lt1"/>
                </a:solidFill>
                <a:latin typeface="Century Gothic"/>
                <a:ea typeface="Century Gothic"/>
                <a:cs typeface="Century Gothic"/>
                <a:sym typeface="Century Gothic"/>
              </a:rPr>
              <a:t>IT Security Approvals</a:t>
            </a:r>
            <a:endParaRPr sz="1700" b="1">
              <a:solidFill>
                <a:schemeClr val="lt1"/>
              </a:solidFill>
              <a:latin typeface="Century Gothic"/>
              <a:ea typeface="Century Gothic"/>
              <a:cs typeface="Century Gothic"/>
              <a:sym typeface="Century Gothic"/>
            </a:endParaRPr>
          </a:p>
        </p:txBody>
      </p:sp>
      <p:sp>
        <p:nvSpPr>
          <p:cNvPr id="473" name="Google Shape;473;p26"/>
          <p:cNvSpPr txBox="1"/>
          <p:nvPr/>
        </p:nvSpPr>
        <p:spPr>
          <a:xfrm>
            <a:off x="322650" y="4814975"/>
            <a:ext cx="7121100" cy="91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Century Gothic"/>
                <a:ea typeface="Century Gothic"/>
                <a:cs typeface="Century Gothic"/>
                <a:sym typeface="Century Gothic"/>
              </a:rPr>
              <a:t>RPA programs need a formal authority to operate (ATO) for select applications and enterprise platforms/services within an agency’s IT environment. Individual automations within an RPA program may also require various approvals from systems owners, process owners, and other stakeholders. </a:t>
            </a:r>
            <a:endParaRPr sz="1200">
              <a:latin typeface="Century Gothic"/>
              <a:ea typeface="Century Gothic"/>
              <a:cs typeface="Century Gothic"/>
              <a:sym typeface="Century Gothic"/>
            </a:endParaRPr>
          </a:p>
        </p:txBody>
      </p:sp>
      <p:sp>
        <p:nvSpPr>
          <p:cNvPr id="474" name="Google Shape;474;p26"/>
          <p:cNvSpPr txBox="1"/>
          <p:nvPr/>
        </p:nvSpPr>
        <p:spPr>
          <a:xfrm>
            <a:off x="222527" y="7488475"/>
            <a:ext cx="15795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Century Gothic"/>
                <a:ea typeface="Century Gothic"/>
                <a:cs typeface="Century Gothic"/>
                <a:sym typeface="Century Gothic"/>
              </a:rPr>
              <a:t>Successes</a:t>
            </a:r>
            <a:endParaRPr sz="1500" b="1">
              <a:latin typeface="Century Gothic"/>
              <a:ea typeface="Century Gothic"/>
              <a:cs typeface="Century Gothic"/>
              <a:sym typeface="Century Gothic"/>
            </a:endParaRPr>
          </a:p>
          <a:p>
            <a:pPr marL="0" lvl="0" indent="0" algn="l" rtl="0">
              <a:spcBef>
                <a:spcPts val="0"/>
              </a:spcBef>
              <a:spcAft>
                <a:spcPts val="0"/>
              </a:spcAft>
              <a:buNone/>
            </a:pPr>
            <a:endParaRPr sz="1200" b="1">
              <a:latin typeface="Century Gothic"/>
              <a:ea typeface="Century Gothic"/>
              <a:cs typeface="Century Gothic"/>
              <a:sym typeface="Century Gothic"/>
            </a:endParaRPr>
          </a:p>
        </p:txBody>
      </p:sp>
      <p:sp>
        <p:nvSpPr>
          <p:cNvPr id="475" name="Google Shape;475;p26"/>
          <p:cNvSpPr txBox="1"/>
          <p:nvPr/>
        </p:nvSpPr>
        <p:spPr>
          <a:xfrm>
            <a:off x="1155438" y="7930800"/>
            <a:ext cx="2635500" cy="132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entury Gothic"/>
                <a:ea typeface="Century Gothic"/>
                <a:cs typeface="Century Gothic"/>
                <a:sym typeface="Century Gothic"/>
              </a:rPr>
              <a:t>33% (16) of RPA programs use software ATO / Approval</a:t>
            </a:r>
            <a:endParaRPr sz="1200">
              <a:solidFill>
                <a:schemeClr val="dk1"/>
              </a:solidFill>
              <a:latin typeface="Century Gothic"/>
              <a:ea typeface="Century Gothic"/>
              <a:cs typeface="Century Gothic"/>
              <a:sym typeface="Century Gothic"/>
            </a:endParaRPr>
          </a:p>
          <a:p>
            <a:pPr marL="457200" lvl="0" indent="0" algn="l" rtl="0">
              <a:spcBef>
                <a:spcPts val="0"/>
              </a:spcBef>
              <a:spcAft>
                <a:spcPts val="0"/>
              </a:spcAft>
              <a:buNone/>
            </a:pP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r>
              <a:rPr lang="en" sz="1200">
                <a:solidFill>
                  <a:schemeClr val="dk1"/>
                </a:solidFill>
                <a:latin typeface="Century Gothic"/>
                <a:ea typeface="Century Gothic"/>
                <a:cs typeface="Century Gothic"/>
                <a:sym typeface="Century Gothic"/>
              </a:rPr>
              <a:t>24% (12) of RPA programs use software &amp; enterprise platform ATO / Approval</a:t>
            </a:r>
            <a:endParaRPr sz="1200">
              <a:latin typeface="Century Gothic"/>
              <a:ea typeface="Century Gothic"/>
              <a:cs typeface="Century Gothic"/>
              <a:sym typeface="Century Gothic"/>
            </a:endParaRPr>
          </a:p>
          <a:p>
            <a:pPr marL="0" lvl="0" indent="0" algn="l" rtl="0">
              <a:lnSpc>
                <a:spcPct val="115000"/>
              </a:lnSpc>
              <a:spcBef>
                <a:spcPts val="0"/>
              </a:spcBef>
              <a:spcAft>
                <a:spcPts val="1000"/>
              </a:spcAft>
              <a:buNone/>
            </a:pPr>
            <a:endParaRPr sz="1200">
              <a:latin typeface="Century Gothic"/>
              <a:ea typeface="Century Gothic"/>
              <a:cs typeface="Century Gothic"/>
              <a:sym typeface="Century Gothic"/>
            </a:endParaRPr>
          </a:p>
        </p:txBody>
      </p:sp>
      <p:pic>
        <p:nvPicPr>
          <p:cNvPr id="476" name="Google Shape;476;p26" descr="Star Icon" title="Star Icon"/>
          <p:cNvPicPr preferRelativeResize="0"/>
          <p:nvPr/>
        </p:nvPicPr>
        <p:blipFill>
          <a:blip r:embed="rId3">
            <a:alphaModFix/>
          </a:blip>
          <a:stretch>
            <a:fillRect/>
          </a:stretch>
        </p:blipFill>
        <p:spPr>
          <a:xfrm>
            <a:off x="337988" y="7977000"/>
            <a:ext cx="647700" cy="647700"/>
          </a:xfrm>
          <a:prstGeom prst="rect">
            <a:avLst/>
          </a:prstGeom>
          <a:noFill/>
          <a:ln>
            <a:noFill/>
          </a:ln>
        </p:spPr>
      </p:pic>
      <p:sp>
        <p:nvSpPr>
          <p:cNvPr id="477" name="Google Shape;477;p26"/>
          <p:cNvSpPr txBox="1"/>
          <p:nvPr/>
        </p:nvSpPr>
        <p:spPr>
          <a:xfrm>
            <a:off x="4079252" y="7488475"/>
            <a:ext cx="15795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500" b="1">
                <a:solidFill>
                  <a:schemeClr val="dk1"/>
                </a:solidFill>
                <a:latin typeface="Century Gothic"/>
                <a:ea typeface="Century Gothic"/>
                <a:cs typeface="Century Gothic"/>
                <a:sym typeface="Century Gothic"/>
              </a:rPr>
              <a:t>Challenges</a:t>
            </a:r>
            <a:endParaRPr sz="1500" b="1">
              <a:latin typeface="Century Gothic"/>
              <a:ea typeface="Century Gothic"/>
              <a:cs typeface="Century Gothic"/>
              <a:sym typeface="Century Gothic"/>
            </a:endParaRPr>
          </a:p>
          <a:p>
            <a:pPr marL="0" lvl="0" indent="0" algn="l" rtl="0">
              <a:spcBef>
                <a:spcPts val="0"/>
              </a:spcBef>
              <a:spcAft>
                <a:spcPts val="0"/>
              </a:spcAft>
              <a:buNone/>
            </a:pPr>
            <a:endParaRPr sz="1200" b="1">
              <a:latin typeface="Century Gothic"/>
              <a:ea typeface="Century Gothic"/>
              <a:cs typeface="Century Gothic"/>
              <a:sym typeface="Century Gothic"/>
            </a:endParaRPr>
          </a:p>
        </p:txBody>
      </p:sp>
      <p:sp>
        <p:nvSpPr>
          <p:cNvPr id="478" name="Google Shape;478;p26"/>
          <p:cNvSpPr txBox="1"/>
          <p:nvPr/>
        </p:nvSpPr>
        <p:spPr>
          <a:xfrm>
            <a:off x="4907888" y="7977000"/>
            <a:ext cx="2635500" cy="91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entury Gothic"/>
                <a:ea typeface="Century Gothic"/>
                <a:cs typeface="Century Gothic"/>
                <a:sym typeface="Century Gothic"/>
              </a:rPr>
              <a:t>43% (21) of RPA programs use pilot security approvals. These increase risk within IT security approvals</a:t>
            </a:r>
            <a:endParaRPr sz="1200">
              <a:latin typeface="Century Gothic"/>
              <a:ea typeface="Century Gothic"/>
              <a:cs typeface="Century Gothic"/>
              <a:sym typeface="Century Gothic"/>
            </a:endParaRPr>
          </a:p>
          <a:p>
            <a:pPr marL="0" lvl="0" indent="0" algn="l" rtl="0">
              <a:lnSpc>
                <a:spcPct val="115000"/>
              </a:lnSpc>
              <a:spcBef>
                <a:spcPts val="0"/>
              </a:spcBef>
              <a:spcAft>
                <a:spcPts val="1000"/>
              </a:spcAft>
              <a:buNone/>
            </a:pPr>
            <a:endParaRPr sz="1200">
              <a:latin typeface="Century Gothic"/>
              <a:ea typeface="Century Gothic"/>
              <a:cs typeface="Century Gothic"/>
              <a:sym typeface="Century Gothic"/>
            </a:endParaRPr>
          </a:p>
        </p:txBody>
      </p:sp>
      <p:pic>
        <p:nvPicPr>
          <p:cNvPr id="479" name="Google Shape;479;p26" descr="Thinking Brain Icon" title="Thinking Brain Icon"/>
          <p:cNvPicPr preferRelativeResize="0"/>
          <p:nvPr/>
        </p:nvPicPr>
        <p:blipFill>
          <a:blip r:embed="rId4">
            <a:alphaModFix/>
          </a:blip>
          <a:stretch>
            <a:fillRect/>
          </a:stretch>
        </p:blipFill>
        <p:spPr>
          <a:xfrm>
            <a:off x="4150185" y="7976999"/>
            <a:ext cx="647700" cy="647996"/>
          </a:xfrm>
          <a:prstGeom prst="rect">
            <a:avLst/>
          </a:prstGeom>
          <a:noFill/>
          <a:ln>
            <a:noFill/>
          </a:ln>
        </p:spPr>
      </p:pic>
      <p:sp>
        <p:nvSpPr>
          <p:cNvPr id="480" name="Google Shape;480;p26"/>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14</a:t>
            </a:r>
            <a:endParaRPr/>
          </a:p>
        </p:txBody>
      </p:sp>
      <p:pic>
        <p:nvPicPr>
          <p:cNvPr id="481" name="Google Shape;481;p26" descr="chart - IT Security Approvals &#10;Pilot Security Approvals: 21 programs &#10;RPA Software ATO/Approval: 16 programs &#10;RPA Software &amp; Enterprise Platform ATO/Approval: 12 programs " title="Chart - IT Security Approvals"/>
          <p:cNvPicPr preferRelativeResize="0"/>
          <p:nvPr/>
        </p:nvPicPr>
        <p:blipFill>
          <a:blip r:embed="rId5">
            <a:alphaModFix/>
          </a:blip>
          <a:stretch>
            <a:fillRect/>
          </a:stretch>
        </p:blipFill>
        <p:spPr>
          <a:xfrm>
            <a:off x="152400" y="6037475"/>
            <a:ext cx="7467600" cy="11025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5"/>
        <p:cNvGrpSpPr/>
        <p:nvPr/>
      </p:nvGrpSpPr>
      <p:grpSpPr>
        <a:xfrm>
          <a:off x="0" y="0"/>
          <a:ext cx="0" cy="0"/>
          <a:chOff x="0" y="0"/>
          <a:chExt cx="0" cy="0"/>
        </a:xfrm>
      </p:grpSpPr>
      <p:sp>
        <p:nvSpPr>
          <p:cNvPr id="486" name="Google Shape;486;p27">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487" name="Google Shape;487;p27" descr="Red Background" title="Red Background"/>
          <p:cNvSpPr/>
          <p:nvPr/>
        </p:nvSpPr>
        <p:spPr>
          <a:xfrm>
            <a:off x="0" y="310575"/>
            <a:ext cx="7772400" cy="1044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488" name="Google Shape;488;p27" descr="Key Takeaway 6: RPA programs built productive relationships with IT departments (cont’d). " title="Title - Key Takeaway 6: RPA programs built productive relationships with IT departments (cont’d). "/>
          <p:cNvSpPr>
            <a:spLocks noGrp="1"/>
          </p:cNvSpPr>
          <p:nvPr>
            <p:ph type="title" idx="4294967295"/>
          </p:nvPr>
        </p:nvSpPr>
        <p:spPr>
          <a:xfrm>
            <a:off x="0" y="310575"/>
            <a:ext cx="76134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Key Takeaway 6: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RPA programs built productive relationships with IT departments (cont’d). </a:t>
            </a:r>
            <a:endPar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endParaRPr>
          </a:p>
        </p:txBody>
      </p:sp>
      <p:sp>
        <p:nvSpPr>
          <p:cNvPr id="489" name="Google Shape;489;p27"/>
          <p:cNvSpPr txBox="1"/>
          <p:nvPr/>
        </p:nvSpPr>
        <p:spPr>
          <a:xfrm>
            <a:off x="4559950" y="9513925"/>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490" name="Google Shape;490;p27"/>
          <p:cNvSpPr txBox="1"/>
          <p:nvPr/>
        </p:nvSpPr>
        <p:spPr>
          <a:xfrm>
            <a:off x="10620677" y="5159363"/>
            <a:ext cx="53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rPr>
              <a:t>21</a:t>
            </a:r>
            <a:endParaRPr>
              <a:solidFill>
                <a:schemeClr val="lt1"/>
              </a:solidFill>
            </a:endParaRPr>
          </a:p>
        </p:txBody>
      </p:sp>
      <p:sp>
        <p:nvSpPr>
          <p:cNvPr id="491" name="Google Shape;491;p27"/>
          <p:cNvSpPr txBox="1"/>
          <p:nvPr/>
        </p:nvSpPr>
        <p:spPr>
          <a:xfrm>
            <a:off x="11464425" y="5610163"/>
            <a:ext cx="48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rPr>
              <a:t>16</a:t>
            </a:r>
            <a:endParaRPr>
              <a:solidFill>
                <a:schemeClr val="lt1"/>
              </a:solidFill>
            </a:endParaRPr>
          </a:p>
        </p:txBody>
      </p:sp>
      <p:sp>
        <p:nvSpPr>
          <p:cNvPr id="492" name="Google Shape;492;p27"/>
          <p:cNvSpPr txBox="1"/>
          <p:nvPr/>
        </p:nvSpPr>
        <p:spPr>
          <a:xfrm>
            <a:off x="13937138" y="6477525"/>
            <a:ext cx="481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rPr>
              <a:t>6</a:t>
            </a:r>
            <a:endParaRPr>
              <a:solidFill>
                <a:schemeClr val="lt1"/>
              </a:solidFill>
            </a:endParaRPr>
          </a:p>
        </p:txBody>
      </p:sp>
      <p:sp>
        <p:nvSpPr>
          <p:cNvPr id="493" name="Google Shape;493;p27" descr="Red Background" title="Red Background"/>
          <p:cNvSpPr/>
          <p:nvPr/>
        </p:nvSpPr>
        <p:spPr>
          <a:xfrm>
            <a:off x="55600" y="1522875"/>
            <a:ext cx="3230700" cy="593700"/>
          </a:xfrm>
          <a:prstGeom prst="rect">
            <a:avLst/>
          </a:prstGeom>
          <a:solidFill>
            <a:srgbClr val="FF494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highlight>
                <a:srgbClr val="FF4949"/>
              </a:highlight>
              <a:latin typeface="Century Gothic"/>
              <a:ea typeface="Century Gothic"/>
              <a:cs typeface="Century Gothic"/>
              <a:sym typeface="Century Gothic"/>
            </a:endParaRPr>
          </a:p>
        </p:txBody>
      </p:sp>
      <p:sp>
        <p:nvSpPr>
          <p:cNvPr id="494" name="Google Shape;494;p27" descr="Automation Credentialing header" title="Automation Credentialing header"/>
          <p:cNvSpPr txBox="1"/>
          <p:nvPr/>
        </p:nvSpPr>
        <p:spPr>
          <a:xfrm>
            <a:off x="70800" y="1495900"/>
            <a:ext cx="2991300" cy="64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b="1">
                <a:solidFill>
                  <a:schemeClr val="lt1"/>
                </a:solidFill>
                <a:latin typeface="Century Gothic"/>
                <a:ea typeface="Century Gothic"/>
                <a:cs typeface="Century Gothic"/>
                <a:sym typeface="Century Gothic"/>
              </a:rPr>
              <a:t>Automation Credentialing</a:t>
            </a:r>
            <a:endParaRPr sz="1500" b="1">
              <a:solidFill>
                <a:schemeClr val="lt1"/>
              </a:solidFill>
              <a:latin typeface="Century Gothic"/>
              <a:ea typeface="Century Gothic"/>
              <a:cs typeface="Century Gothic"/>
              <a:sym typeface="Century Gothic"/>
            </a:endParaRPr>
          </a:p>
        </p:txBody>
      </p:sp>
      <p:sp>
        <p:nvSpPr>
          <p:cNvPr id="495" name="Google Shape;495;p27"/>
          <p:cNvSpPr txBox="1"/>
          <p:nvPr/>
        </p:nvSpPr>
        <p:spPr>
          <a:xfrm>
            <a:off x="55600" y="2143600"/>
            <a:ext cx="3377400" cy="184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RPA programs must develop and promote credentialing processes to manage RPA identity and access to IT systems and data. Federal guidance requires these processes. These processes establish a formal policy for authenticating users, monitoring access rights, and ensuring policy compliance. </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200">
              <a:solidFill>
                <a:schemeClr val="dk1"/>
              </a:solidFill>
              <a:latin typeface="Century Gothic"/>
              <a:ea typeface="Century Gothic"/>
              <a:cs typeface="Century Gothic"/>
              <a:sym typeface="Century Gothic"/>
            </a:endParaRPr>
          </a:p>
        </p:txBody>
      </p:sp>
      <p:sp>
        <p:nvSpPr>
          <p:cNvPr id="496" name="Google Shape;496;p27"/>
          <p:cNvSpPr txBox="1"/>
          <p:nvPr/>
        </p:nvSpPr>
        <p:spPr>
          <a:xfrm>
            <a:off x="3787077" y="1522863"/>
            <a:ext cx="15795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Century Gothic"/>
                <a:ea typeface="Century Gothic"/>
                <a:cs typeface="Century Gothic"/>
                <a:sym typeface="Century Gothic"/>
              </a:rPr>
              <a:t>Successes</a:t>
            </a:r>
            <a:endParaRPr sz="1500" b="1">
              <a:latin typeface="Century Gothic"/>
              <a:ea typeface="Century Gothic"/>
              <a:cs typeface="Century Gothic"/>
              <a:sym typeface="Century Gothic"/>
            </a:endParaRPr>
          </a:p>
          <a:p>
            <a:pPr marL="0" lvl="0" indent="0" algn="l" rtl="0">
              <a:spcBef>
                <a:spcPts val="0"/>
              </a:spcBef>
              <a:spcAft>
                <a:spcPts val="0"/>
              </a:spcAft>
              <a:buNone/>
            </a:pPr>
            <a:endParaRPr sz="1200" b="1">
              <a:latin typeface="Century Gothic"/>
              <a:ea typeface="Century Gothic"/>
              <a:cs typeface="Century Gothic"/>
              <a:sym typeface="Century Gothic"/>
            </a:endParaRPr>
          </a:p>
        </p:txBody>
      </p:sp>
      <p:sp>
        <p:nvSpPr>
          <p:cNvPr id="497" name="Google Shape;497;p27"/>
          <p:cNvSpPr txBox="1"/>
          <p:nvPr/>
        </p:nvSpPr>
        <p:spPr>
          <a:xfrm>
            <a:off x="4484850" y="1805300"/>
            <a:ext cx="3150300" cy="73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Century Gothic"/>
                <a:ea typeface="Century Gothic"/>
                <a:cs typeface="Century Gothic"/>
                <a:sym typeface="Century Gothic"/>
              </a:rPr>
              <a:t>24% (12) of RPA programs</a:t>
            </a:r>
            <a:r>
              <a:rPr lang="en" sz="1200">
                <a:solidFill>
                  <a:schemeClr val="dk1"/>
                </a:solidFill>
                <a:latin typeface="Century Gothic"/>
                <a:ea typeface="Century Gothic"/>
                <a:cs typeface="Century Gothic"/>
                <a:sym typeface="Century Gothic"/>
              </a:rPr>
              <a:t> use either </a:t>
            </a:r>
            <a:r>
              <a:rPr lang="en" sz="1200" b="1">
                <a:solidFill>
                  <a:schemeClr val="dk1"/>
                </a:solidFill>
                <a:latin typeface="Century Gothic"/>
                <a:ea typeface="Century Gothic"/>
                <a:cs typeface="Century Gothic"/>
                <a:sym typeface="Century Gothic"/>
              </a:rPr>
              <a:t>a mix of human user and NPE credentials</a:t>
            </a:r>
            <a:r>
              <a:rPr lang="en" sz="1200">
                <a:solidFill>
                  <a:schemeClr val="dk1"/>
                </a:solidFill>
                <a:latin typeface="Century Gothic"/>
                <a:ea typeface="Century Gothic"/>
                <a:cs typeface="Century Gothic"/>
                <a:sym typeface="Century Gothic"/>
              </a:rPr>
              <a:t> or </a:t>
            </a:r>
            <a:r>
              <a:rPr lang="en" sz="1200" b="1">
                <a:solidFill>
                  <a:schemeClr val="dk1"/>
                </a:solidFill>
                <a:latin typeface="Century Gothic"/>
                <a:ea typeface="Century Gothic"/>
                <a:cs typeface="Century Gothic"/>
                <a:sym typeface="Century Gothic"/>
              </a:rPr>
              <a:t>non-person entity credentials.</a:t>
            </a:r>
            <a:endParaRPr sz="1200">
              <a:latin typeface="Century Gothic"/>
              <a:ea typeface="Century Gothic"/>
              <a:cs typeface="Century Gothic"/>
              <a:sym typeface="Century Gothic"/>
            </a:endParaRPr>
          </a:p>
          <a:p>
            <a:pPr marL="0" lvl="0" indent="0" algn="l" rtl="0">
              <a:lnSpc>
                <a:spcPct val="115000"/>
              </a:lnSpc>
              <a:spcBef>
                <a:spcPts val="0"/>
              </a:spcBef>
              <a:spcAft>
                <a:spcPts val="1000"/>
              </a:spcAft>
              <a:buNone/>
            </a:pPr>
            <a:endParaRPr sz="1200">
              <a:latin typeface="Century Gothic"/>
              <a:ea typeface="Century Gothic"/>
              <a:cs typeface="Century Gothic"/>
              <a:sym typeface="Century Gothic"/>
            </a:endParaRPr>
          </a:p>
        </p:txBody>
      </p:sp>
      <p:pic>
        <p:nvPicPr>
          <p:cNvPr id="498" name="Google Shape;498;p27" descr="Star Icon" title="Star Icon"/>
          <p:cNvPicPr preferRelativeResize="0"/>
          <p:nvPr/>
        </p:nvPicPr>
        <p:blipFill>
          <a:blip r:embed="rId3">
            <a:alphaModFix/>
          </a:blip>
          <a:stretch>
            <a:fillRect/>
          </a:stretch>
        </p:blipFill>
        <p:spPr>
          <a:xfrm>
            <a:off x="3879611" y="1904750"/>
            <a:ext cx="533100" cy="533100"/>
          </a:xfrm>
          <a:prstGeom prst="rect">
            <a:avLst/>
          </a:prstGeom>
          <a:noFill/>
          <a:ln>
            <a:noFill/>
          </a:ln>
        </p:spPr>
      </p:pic>
      <p:sp>
        <p:nvSpPr>
          <p:cNvPr id="499" name="Google Shape;499;p27"/>
          <p:cNvSpPr txBox="1"/>
          <p:nvPr/>
        </p:nvSpPr>
        <p:spPr>
          <a:xfrm>
            <a:off x="4517800" y="3001125"/>
            <a:ext cx="3150300" cy="10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Century Gothic"/>
                <a:ea typeface="Century Gothic"/>
                <a:cs typeface="Century Gothic"/>
                <a:sym typeface="Century Gothic"/>
              </a:rPr>
              <a:t>76% (37) of RPA programs</a:t>
            </a:r>
            <a:r>
              <a:rPr lang="en" sz="1200">
                <a:solidFill>
                  <a:schemeClr val="dk1"/>
                </a:solidFill>
                <a:latin typeface="Century Gothic"/>
                <a:ea typeface="Century Gothic"/>
                <a:cs typeface="Century Gothic"/>
                <a:sym typeface="Century Gothic"/>
              </a:rPr>
              <a:t> use either automation credentialing strategy that uses </a:t>
            </a:r>
            <a:r>
              <a:rPr lang="en" sz="1200" b="1">
                <a:solidFill>
                  <a:schemeClr val="dk1"/>
                </a:solidFill>
                <a:latin typeface="Century Gothic"/>
                <a:ea typeface="Century Gothic"/>
                <a:cs typeface="Century Gothic"/>
                <a:sym typeface="Century Gothic"/>
              </a:rPr>
              <a:t>human user credentials </a:t>
            </a:r>
            <a:r>
              <a:rPr lang="en" sz="1200">
                <a:solidFill>
                  <a:schemeClr val="dk1"/>
                </a:solidFill>
                <a:latin typeface="Century Gothic"/>
                <a:ea typeface="Century Gothic"/>
                <a:cs typeface="Century Gothic"/>
                <a:sym typeface="Century Gothic"/>
              </a:rPr>
              <a:t>or </a:t>
            </a:r>
            <a:r>
              <a:rPr lang="en" sz="1200" b="1">
                <a:solidFill>
                  <a:schemeClr val="dk1"/>
                </a:solidFill>
                <a:latin typeface="Century Gothic"/>
                <a:ea typeface="Century Gothic"/>
                <a:cs typeface="Century Gothic"/>
                <a:sym typeface="Century Gothic"/>
              </a:rPr>
              <a:t>no credentials</a:t>
            </a:r>
            <a:r>
              <a:rPr lang="en" sz="1200">
                <a:solidFill>
                  <a:schemeClr val="dk1"/>
                </a:solidFill>
                <a:latin typeface="Century Gothic"/>
                <a:ea typeface="Century Gothic"/>
                <a:cs typeface="Century Gothic"/>
                <a:sym typeface="Century Gothic"/>
              </a:rPr>
              <a:t>. These methods are less secure credentialing processes.</a:t>
            </a:r>
            <a:endParaRPr sz="1200">
              <a:solidFill>
                <a:schemeClr val="dk1"/>
              </a:solidFill>
              <a:latin typeface="Century Gothic"/>
              <a:ea typeface="Century Gothic"/>
              <a:cs typeface="Century Gothic"/>
              <a:sym typeface="Century Gothic"/>
            </a:endParaRPr>
          </a:p>
          <a:p>
            <a:pPr marL="0" lvl="0" indent="0" algn="l" rtl="0">
              <a:lnSpc>
                <a:spcPct val="115000"/>
              </a:lnSpc>
              <a:spcBef>
                <a:spcPts val="0"/>
              </a:spcBef>
              <a:spcAft>
                <a:spcPts val="1000"/>
              </a:spcAft>
              <a:buNone/>
            </a:pPr>
            <a:endParaRPr sz="1200">
              <a:latin typeface="Century Gothic"/>
              <a:ea typeface="Century Gothic"/>
              <a:cs typeface="Century Gothic"/>
              <a:sym typeface="Century Gothic"/>
            </a:endParaRPr>
          </a:p>
        </p:txBody>
      </p:sp>
      <p:pic>
        <p:nvPicPr>
          <p:cNvPr id="500" name="Google Shape;500;p27" descr="Thinking Brain Icon" title="Thinking Brain Icon"/>
          <p:cNvPicPr preferRelativeResize="0"/>
          <p:nvPr/>
        </p:nvPicPr>
        <p:blipFill>
          <a:blip r:embed="rId4">
            <a:alphaModFix/>
          </a:blip>
          <a:stretch>
            <a:fillRect/>
          </a:stretch>
        </p:blipFill>
        <p:spPr>
          <a:xfrm>
            <a:off x="3888587" y="3112307"/>
            <a:ext cx="623200" cy="623492"/>
          </a:xfrm>
          <a:prstGeom prst="rect">
            <a:avLst/>
          </a:prstGeom>
          <a:noFill/>
          <a:ln>
            <a:noFill/>
          </a:ln>
        </p:spPr>
      </p:pic>
      <p:sp>
        <p:nvSpPr>
          <p:cNvPr id="501" name="Google Shape;501;p27" descr="Red Background" title="Red Background"/>
          <p:cNvSpPr/>
          <p:nvPr/>
        </p:nvSpPr>
        <p:spPr>
          <a:xfrm>
            <a:off x="3927075" y="5929888"/>
            <a:ext cx="3402900" cy="593700"/>
          </a:xfrm>
          <a:prstGeom prst="rect">
            <a:avLst/>
          </a:prstGeom>
          <a:solidFill>
            <a:srgbClr val="FF494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highlight>
                <a:srgbClr val="FF4949"/>
              </a:highlight>
              <a:latin typeface="Century Gothic"/>
              <a:ea typeface="Century Gothic"/>
              <a:cs typeface="Century Gothic"/>
              <a:sym typeface="Century Gothic"/>
            </a:endParaRPr>
          </a:p>
        </p:txBody>
      </p:sp>
      <p:sp>
        <p:nvSpPr>
          <p:cNvPr id="502" name="Google Shape;502;p27" descr="Data and Privacy Controls header" title="Data and Privacy Controls header"/>
          <p:cNvSpPr txBox="1"/>
          <p:nvPr/>
        </p:nvSpPr>
        <p:spPr>
          <a:xfrm>
            <a:off x="4019750" y="5945100"/>
            <a:ext cx="3150300" cy="64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b="1">
                <a:solidFill>
                  <a:schemeClr val="lt1"/>
                </a:solidFill>
                <a:latin typeface="Century Gothic"/>
                <a:ea typeface="Century Gothic"/>
                <a:cs typeface="Century Gothic"/>
                <a:sym typeface="Century Gothic"/>
              </a:rPr>
              <a:t>Data and Privacy Controls</a:t>
            </a:r>
            <a:endParaRPr sz="1500" b="1">
              <a:solidFill>
                <a:schemeClr val="lt1"/>
              </a:solidFill>
              <a:latin typeface="Century Gothic"/>
              <a:ea typeface="Century Gothic"/>
              <a:cs typeface="Century Gothic"/>
              <a:sym typeface="Century Gothic"/>
            </a:endParaRPr>
          </a:p>
        </p:txBody>
      </p:sp>
      <p:sp>
        <p:nvSpPr>
          <p:cNvPr id="503" name="Google Shape;503;p27"/>
          <p:cNvSpPr txBox="1"/>
          <p:nvPr/>
        </p:nvSpPr>
        <p:spPr>
          <a:xfrm>
            <a:off x="3939825" y="6524088"/>
            <a:ext cx="3377400" cy="157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Agencies often implement data privacy controls at the individual automation level. All agencies have privacy policies in place that govern how data is stored, accessed, and used. Privacy thresholds are generally applied based on how sensitive the data is that the individual RPA application stores and uses. </a:t>
            </a:r>
            <a:endParaRPr>
              <a:latin typeface="Century Gothic"/>
              <a:ea typeface="Century Gothic"/>
              <a:cs typeface="Century Gothic"/>
              <a:sym typeface="Century Gothic"/>
            </a:endParaRPr>
          </a:p>
        </p:txBody>
      </p:sp>
      <p:sp>
        <p:nvSpPr>
          <p:cNvPr id="504" name="Google Shape;504;p27"/>
          <p:cNvSpPr txBox="1"/>
          <p:nvPr/>
        </p:nvSpPr>
        <p:spPr>
          <a:xfrm>
            <a:off x="3879602" y="2700925"/>
            <a:ext cx="15795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Century Gothic"/>
                <a:ea typeface="Century Gothic"/>
                <a:cs typeface="Century Gothic"/>
                <a:sym typeface="Century Gothic"/>
              </a:rPr>
              <a:t>Challenges</a:t>
            </a:r>
            <a:endParaRPr sz="1500" b="1">
              <a:latin typeface="Century Gothic"/>
              <a:ea typeface="Century Gothic"/>
              <a:cs typeface="Century Gothic"/>
              <a:sym typeface="Century Gothic"/>
            </a:endParaRPr>
          </a:p>
          <a:p>
            <a:pPr marL="0" lvl="0" indent="0" algn="l" rtl="0">
              <a:spcBef>
                <a:spcPts val="0"/>
              </a:spcBef>
              <a:spcAft>
                <a:spcPts val="0"/>
              </a:spcAft>
              <a:buNone/>
            </a:pPr>
            <a:endParaRPr sz="1200" b="1">
              <a:latin typeface="Century Gothic"/>
              <a:ea typeface="Century Gothic"/>
              <a:cs typeface="Century Gothic"/>
              <a:sym typeface="Century Gothic"/>
            </a:endParaRPr>
          </a:p>
        </p:txBody>
      </p:sp>
      <p:sp>
        <p:nvSpPr>
          <p:cNvPr id="505" name="Google Shape;505;p27"/>
          <p:cNvSpPr txBox="1"/>
          <p:nvPr/>
        </p:nvSpPr>
        <p:spPr>
          <a:xfrm>
            <a:off x="250102" y="5743000"/>
            <a:ext cx="15795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Century Gothic"/>
                <a:ea typeface="Century Gothic"/>
                <a:cs typeface="Century Gothic"/>
                <a:sym typeface="Century Gothic"/>
              </a:rPr>
              <a:t>Successes</a:t>
            </a:r>
            <a:endParaRPr sz="1500" b="1">
              <a:latin typeface="Century Gothic"/>
              <a:ea typeface="Century Gothic"/>
              <a:cs typeface="Century Gothic"/>
              <a:sym typeface="Century Gothic"/>
            </a:endParaRPr>
          </a:p>
          <a:p>
            <a:pPr marL="0" lvl="0" indent="0" algn="l" rtl="0">
              <a:spcBef>
                <a:spcPts val="0"/>
              </a:spcBef>
              <a:spcAft>
                <a:spcPts val="0"/>
              </a:spcAft>
              <a:buNone/>
            </a:pPr>
            <a:endParaRPr sz="1200" b="1">
              <a:latin typeface="Century Gothic"/>
              <a:ea typeface="Century Gothic"/>
              <a:cs typeface="Century Gothic"/>
              <a:sym typeface="Century Gothic"/>
            </a:endParaRPr>
          </a:p>
        </p:txBody>
      </p:sp>
      <p:sp>
        <p:nvSpPr>
          <p:cNvPr id="506" name="Google Shape;506;p27"/>
          <p:cNvSpPr txBox="1"/>
          <p:nvPr/>
        </p:nvSpPr>
        <p:spPr>
          <a:xfrm>
            <a:off x="888299" y="6096955"/>
            <a:ext cx="2898900" cy="73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Century Gothic"/>
                <a:ea typeface="Century Gothic"/>
                <a:cs typeface="Century Gothic"/>
                <a:sym typeface="Century Gothic"/>
              </a:rPr>
              <a:t>24% (12) of RPA programs</a:t>
            </a:r>
            <a:r>
              <a:rPr lang="en" sz="1200">
                <a:solidFill>
                  <a:schemeClr val="dk1"/>
                </a:solidFill>
                <a:latin typeface="Century Gothic"/>
                <a:ea typeface="Century Gothic"/>
                <a:cs typeface="Century Gothic"/>
                <a:sym typeface="Century Gothic"/>
              </a:rPr>
              <a:t> use a </a:t>
            </a:r>
            <a:r>
              <a:rPr lang="en" sz="1200" b="1">
                <a:solidFill>
                  <a:schemeClr val="dk1"/>
                </a:solidFill>
                <a:latin typeface="Century Gothic"/>
                <a:ea typeface="Century Gothic"/>
                <a:cs typeface="Century Gothic"/>
                <a:sym typeface="Century Gothic"/>
              </a:rPr>
              <a:t>standard approach to protecting PII data</a:t>
            </a:r>
            <a:r>
              <a:rPr lang="en" sz="1200">
                <a:solidFill>
                  <a:schemeClr val="dk1"/>
                </a:solidFill>
                <a:latin typeface="Century Gothic"/>
                <a:ea typeface="Century Gothic"/>
                <a:cs typeface="Century Gothic"/>
                <a:sym typeface="Century Gothic"/>
              </a:rPr>
              <a:t>.</a:t>
            </a:r>
            <a:endParaRPr sz="1200">
              <a:latin typeface="Century Gothic"/>
              <a:ea typeface="Century Gothic"/>
              <a:cs typeface="Century Gothic"/>
              <a:sym typeface="Century Gothic"/>
            </a:endParaRPr>
          </a:p>
          <a:p>
            <a:pPr marL="0" lvl="0" indent="0" algn="l" rtl="0">
              <a:lnSpc>
                <a:spcPct val="115000"/>
              </a:lnSpc>
              <a:spcBef>
                <a:spcPts val="0"/>
              </a:spcBef>
              <a:spcAft>
                <a:spcPts val="1000"/>
              </a:spcAft>
              <a:buNone/>
            </a:pPr>
            <a:endParaRPr sz="1200">
              <a:latin typeface="Century Gothic"/>
              <a:ea typeface="Century Gothic"/>
              <a:cs typeface="Century Gothic"/>
              <a:sym typeface="Century Gothic"/>
            </a:endParaRPr>
          </a:p>
        </p:txBody>
      </p:sp>
      <p:pic>
        <p:nvPicPr>
          <p:cNvPr id="507" name="Google Shape;507;p27" descr="Star Icon" title="Star Icon"/>
          <p:cNvPicPr preferRelativeResize="0"/>
          <p:nvPr/>
        </p:nvPicPr>
        <p:blipFill>
          <a:blip r:embed="rId3">
            <a:alphaModFix/>
          </a:blip>
          <a:stretch>
            <a:fillRect/>
          </a:stretch>
        </p:blipFill>
        <p:spPr>
          <a:xfrm>
            <a:off x="342636" y="6124888"/>
            <a:ext cx="533100" cy="533100"/>
          </a:xfrm>
          <a:prstGeom prst="rect">
            <a:avLst/>
          </a:prstGeom>
          <a:noFill/>
          <a:ln>
            <a:noFill/>
          </a:ln>
        </p:spPr>
      </p:pic>
      <p:sp>
        <p:nvSpPr>
          <p:cNvPr id="508" name="Google Shape;508;p27"/>
          <p:cNvSpPr txBox="1"/>
          <p:nvPr/>
        </p:nvSpPr>
        <p:spPr>
          <a:xfrm>
            <a:off x="888300" y="7126630"/>
            <a:ext cx="2991300" cy="10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Century Gothic"/>
                <a:ea typeface="Century Gothic"/>
                <a:cs typeface="Century Gothic"/>
                <a:sym typeface="Century Gothic"/>
              </a:rPr>
              <a:t>76% (37) of RPA programs</a:t>
            </a:r>
            <a:r>
              <a:rPr lang="en" sz="1200">
                <a:solidFill>
                  <a:schemeClr val="dk1"/>
                </a:solidFill>
                <a:latin typeface="Century Gothic"/>
                <a:ea typeface="Century Gothic"/>
                <a:cs typeface="Century Gothic"/>
                <a:sym typeface="Century Gothic"/>
              </a:rPr>
              <a:t> use </a:t>
            </a:r>
            <a:r>
              <a:rPr lang="en" sz="1200" b="1">
                <a:solidFill>
                  <a:schemeClr val="dk1"/>
                </a:solidFill>
                <a:latin typeface="Century Gothic"/>
                <a:ea typeface="Century Gothic"/>
                <a:cs typeface="Century Gothic"/>
                <a:sym typeface="Century Gothic"/>
              </a:rPr>
              <a:t>publicly available data</a:t>
            </a:r>
            <a:r>
              <a:rPr lang="en" sz="1200">
                <a:solidFill>
                  <a:schemeClr val="dk1"/>
                </a:solidFill>
                <a:latin typeface="Century Gothic"/>
                <a:ea typeface="Century Gothic"/>
                <a:cs typeface="Century Gothic"/>
                <a:sym typeface="Century Gothic"/>
              </a:rPr>
              <a:t> or </a:t>
            </a:r>
            <a:r>
              <a:rPr lang="en" sz="1200" b="1">
                <a:solidFill>
                  <a:srgbClr val="1B1B1B"/>
                </a:solidFill>
                <a:latin typeface="Century Gothic"/>
                <a:ea typeface="Century Gothic"/>
                <a:cs typeface="Century Gothic"/>
                <a:sym typeface="Century Gothic"/>
              </a:rPr>
              <a:t>PII data on an ad hoc basis </a:t>
            </a:r>
            <a:r>
              <a:rPr lang="en" sz="1200">
                <a:solidFill>
                  <a:schemeClr val="dk1"/>
                </a:solidFill>
                <a:latin typeface="Century Gothic"/>
                <a:ea typeface="Century Gothic"/>
                <a:cs typeface="Century Gothic"/>
                <a:sym typeface="Century Gothic"/>
              </a:rPr>
              <a:t>for data privacy controls. This increases risk with data security. </a:t>
            </a:r>
            <a:endParaRPr sz="1200">
              <a:solidFill>
                <a:schemeClr val="dk1"/>
              </a:solidFill>
              <a:latin typeface="Century Gothic"/>
              <a:ea typeface="Century Gothic"/>
              <a:cs typeface="Century Gothic"/>
              <a:sym typeface="Century Gothic"/>
            </a:endParaRPr>
          </a:p>
          <a:p>
            <a:pPr marL="0" lvl="0" indent="0" algn="l" rtl="0">
              <a:lnSpc>
                <a:spcPct val="115000"/>
              </a:lnSpc>
              <a:spcBef>
                <a:spcPts val="0"/>
              </a:spcBef>
              <a:spcAft>
                <a:spcPts val="1000"/>
              </a:spcAft>
              <a:buNone/>
            </a:pPr>
            <a:endParaRPr sz="1200">
              <a:latin typeface="Century Gothic"/>
              <a:ea typeface="Century Gothic"/>
              <a:cs typeface="Century Gothic"/>
              <a:sym typeface="Century Gothic"/>
            </a:endParaRPr>
          </a:p>
        </p:txBody>
      </p:sp>
      <p:pic>
        <p:nvPicPr>
          <p:cNvPr id="509" name="Google Shape;509;p27" descr="Thinking Brain Icon" title="Thinking Brain Icon"/>
          <p:cNvPicPr preferRelativeResize="0"/>
          <p:nvPr/>
        </p:nvPicPr>
        <p:blipFill>
          <a:blip r:embed="rId4">
            <a:alphaModFix/>
          </a:blip>
          <a:stretch>
            <a:fillRect/>
          </a:stretch>
        </p:blipFill>
        <p:spPr>
          <a:xfrm>
            <a:off x="297576" y="7203357"/>
            <a:ext cx="623200" cy="623492"/>
          </a:xfrm>
          <a:prstGeom prst="rect">
            <a:avLst/>
          </a:prstGeom>
          <a:noFill/>
          <a:ln>
            <a:noFill/>
          </a:ln>
        </p:spPr>
      </p:pic>
      <p:sp>
        <p:nvSpPr>
          <p:cNvPr id="510" name="Google Shape;510;p27"/>
          <p:cNvSpPr txBox="1"/>
          <p:nvPr/>
        </p:nvSpPr>
        <p:spPr>
          <a:xfrm>
            <a:off x="250102" y="6790775"/>
            <a:ext cx="15795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Century Gothic"/>
                <a:ea typeface="Century Gothic"/>
                <a:cs typeface="Century Gothic"/>
                <a:sym typeface="Century Gothic"/>
              </a:rPr>
              <a:t>Challenges</a:t>
            </a:r>
            <a:endParaRPr sz="1500" b="1">
              <a:latin typeface="Century Gothic"/>
              <a:ea typeface="Century Gothic"/>
              <a:cs typeface="Century Gothic"/>
              <a:sym typeface="Century Gothic"/>
            </a:endParaRPr>
          </a:p>
          <a:p>
            <a:pPr marL="0" lvl="0" indent="0" algn="l" rtl="0">
              <a:spcBef>
                <a:spcPts val="0"/>
              </a:spcBef>
              <a:spcAft>
                <a:spcPts val="0"/>
              </a:spcAft>
              <a:buNone/>
            </a:pPr>
            <a:endParaRPr sz="1200" b="1">
              <a:latin typeface="Century Gothic"/>
              <a:ea typeface="Century Gothic"/>
              <a:cs typeface="Century Gothic"/>
              <a:sym typeface="Century Gothic"/>
            </a:endParaRPr>
          </a:p>
        </p:txBody>
      </p:sp>
      <p:sp>
        <p:nvSpPr>
          <p:cNvPr id="511" name="Google Shape;511;p27"/>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a:t>
            </a:r>
            <a:endParaRPr/>
          </a:p>
        </p:txBody>
      </p:sp>
      <p:pic>
        <p:nvPicPr>
          <p:cNvPr id="512" name="Google Shape;512;p27" descr="automation credentialing chart&#10;no reported credentialing: 21 programs &#10;human user credentials: 16 programs &#10;25% unattended automations 4 programs &#10;50% unattended automations: 2 programs &#10;75% unattended automations: 6 programs " title="automation credentialing chart"/>
          <p:cNvPicPr preferRelativeResize="0"/>
          <p:nvPr/>
        </p:nvPicPr>
        <p:blipFill>
          <a:blip r:embed="rId5">
            <a:alphaModFix/>
          </a:blip>
          <a:stretch>
            <a:fillRect/>
          </a:stretch>
        </p:blipFill>
        <p:spPr>
          <a:xfrm>
            <a:off x="200500" y="4399625"/>
            <a:ext cx="7467600" cy="1094246"/>
          </a:xfrm>
          <a:prstGeom prst="rect">
            <a:avLst/>
          </a:prstGeom>
          <a:noFill/>
          <a:ln>
            <a:noFill/>
          </a:ln>
        </p:spPr>
      </p:pic>
      <p:pic>
        <p:nvPicPr>
          <p:cNvPr id="513" name="Google Shape;513;p27" descr="Data and privacy controls chart&#10;Automations use publicly available data: 21 programs &#10;automations can use PII data on an ad hoc basis: 16 programs &#10;standard approach to using PII data: 12 programs " title="Data and privacy controls chart"/>
          <p:cNvPicPr preferRelativeResize="0"/>
          <p:nvPr/>
        </p:nvPicPr>
        <p:blipFill>
          <a:blip r:embed="rId6">
            <a:alphaModFix/>
          </a:blip>
          <a:stretch>
            <a:fillRect/>
          </a:stretch>
        </p:blipFill>
        <p:spPr>
          <a:xfrm>
            <a:off x="200500" y="8361425"/>
            <a:ext cx="7427010" cy="1094250"/>
          </a:xfrm>
          <a:prstGeom prst="rect">
            <a:avLst/>
          </a:prstGeom>
          <a:noFill/>
          <a:ln>
            <a:noFill/>
          </a:ln>
        </p:spPr>
      </p:pic>
      <p:pic>
        <p:nvPicPr>
          <p:cNvPr id="514" name="Google Shape;514;p27">
            <a:extLst>
              <a:ext uri="{C183D7F6-B498-43B3-948B-1728B52AA6E4}">
                <adec:decorative xmlns:adec="http://schemas.microsoft.com/office/drawing/2017/decorative" val="1"/>
              </a:ext>
            </a:extLst>
          </p:cNvPr>
          <p:cNvPicPr preferRelativeResize="0"/>
          <p:nvPr/>
        </p:nvPicPr>
        <p:blipFill>
          <a:blip r:embed="rId7">
            <a:alphaModFix/>
          </a:blip>
          <a:stretch>
            <a:fillRect/>
          </a:stretch>
        </p:blipFill>
        <p:spPr>
          <a:xfrm>
            <a:off x="6644500" y="5118463"/>
            <a:ext cx="779725" cy="1643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18"/>
        <p:cNvGrpSpPr/>
        <p:nvPr/>
      </p:nvGrpSpPr>
      <p:grpSpPr>
        <a:xfrm>
          <a:off x="0" y="0"/>
          <a:ext cx="0" cy="0"/>
          <a:chOff x="0" y="0"/>
          <a:chExt cx="0" cy="0"/>
        </a:xfrm>
      </p:grpSpPr>
      <p:sp>
        <p:nvSpPr>
          <p:cNvPr id="519" name="Google Shape;519;p28"/>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16</a:t>
            </a:r>
            <a:endParaRPr/>
          </a:p>
        </p:txBody>
      </p:sp>
      <p:sp>
        <p:nvSpPr>
          <p:cNvPr id="520" name="Google Shape;520;p28">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521" name="Google Shape;521;p28" descr="Red Background" title="Red Background"/>
          <p:cNvSpPr/>
          <p:nvPr/>
        </p:nvSpPr>
        <p:spPr>
          <a:xfrm>
            <a:off x="0" y="310575"/>
            <a:ext cx="7772400" cy="1044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522" name="Google Shape;522;p28" descr="RPA Program Production Environment header" title="RPA Program Production Environment header"/>
          <p:cNvSpPr/>
          <p:nvPr/>
        </p:nvSpPr>
        <p:spPr>
          <a:xfrm rot="-1842">
            <a:off x="167774" y="2643244"/>
            <a:ext cx="6158101" cy="389100"/>
          </a:xfrm>
          <a:prstGeom prst="rect">
            <a:avLst/>
          </a:prstGeom>
          <a:solidFill>
            <a:srgbClr val="FF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b="1">
                <a:solidFill>
                  <a:schemeClr val="lt1"/>
                </a:solidFill>
                <a:latin typeface="Century Gothic"/>
                <a:ea typeface="Century Gothic"/>
                <a:cs typeface="Century Gothic"/>
                <a:sym typeface="Century Gothic"/>
              </a:rPr>
              <a:t>RPA Program Production Environment </a:t>
            </a:r>
            <a:endParaRPr sz="1700" b="1">
              <a:solidFill>
                <a:schemeClr val="lt1"/>
              </a:solidFill>
              <a:latin typeface="Century Gothic"/>
              <a:ea typeface="Century Gothic"/>
              <a:cs typeface="Century Gothic"/>
              <a:sym typeface="Century Gothic"/>
            </a:endParaRPr>
          </a:p>
        </p:txBody>
      </p:sp>
      <p:sp>
        <p:nvSpPr>
          <p:cNvPr id="523" name="Google Shape;523;p28"/>
          <p:cNvSpPr txBox="1"/>
          <p:nvPr/>
        </p:nvSpPr>
        <p:spPr>
          <a:xfrm>
            <a:off x="210450" y="6130825"/>
            <a:ext cx="7351500" cy="1044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dk1"/>
                </a:solidFill>
                <a:latin typeface="Century Gothic"/>
                <a:ea typeface="Century Gothic"/>
                <a:cs typeface="Century Gothic"/>
                <a:sym typeface="Century Gothic"/>
              </a:rPr>
              <a:t>Over half of the programs surveyed use either on-premise enterprise platform or enterprise cloud platform. </a:t>
            </a:r>
            <a:endParaRPr sz="1200" b="1">
              <a:solidFill>
                <a:schemeClr val="dk1"/>
              </a:solidFill>
              <a:latin typeface="Century Gothic"/>
              <a:ea typeface="Century Gothic"/>
              <a:cs typeface="Century Gothic"/>
              <a:sym typeface="Century Gothic"/>
            </a:endParaRPr>
          </a:p>
          <a:p>
            <a:pPr marL="0" lvl="0" indent="0" algn="l" rtl="0">
              <a:lnSpc>
                <a:spcPct val="115000"/>
              </a:lnSpc>
              <a:spcBef>
                <a:spcPts val="500"/>
              </a:spcBef>
              <a:spcAft>
                <a:spcPts val="500"/>
              </a:spcAft>
              <a:buNone/>
            </a:pPr>
            <a:r>
              <a:rPr lang="en" sz="1200">
                <a:solidFill>
                  <a:schemeClr val="dk1"/>
                </a:solidFill>
                <a:latin typeface="Century Gothic"/>
                <a:ea typeface="Century Gothic"/>
                <a:cs typeface="Century Gothic"/>
                <a:sym typeface="Century Gothic"/>
              </a:rPr>
              <a:t>RPA programs are maturing. </a:t>
            </a:r>
            <a:r>
              <a:rPr lang="en" sz="1200" b="1">
                <a:solidFill>
                  <a:schemeClr val="dk1"/>
                </a:solidFill>
                <a:latin typeface="Century Gothic"/>
                <a:ea typeface="Century Gothic"/>
                <a:cs typeface="Century Gothic"/>
                <a:sym typeface="Century Gothic"/>
              </a:rPr>
              <a:t>Programs are evolving</a:t>
            </a:r>
            <a:r>
              <a:rPr lang="en" sz="1200">
                <a:solidFill>
                  <a:schemeClr val="dk1"/>
                </a:solidFill>
                <a:latin typeface="Century Gothic"/>
                <a:ea typeface="Century Gothic"/>
                <a:cs typeface="Century Gothic"/>
                <a:sym typeface="Century Gothic"/>
              </a:rPr>
              <a:t>, going from using pilot desktop automations and VDI attended automations to on-premises enterprise platforms. Most are advancing to using cloud. </a:t>
            </a:r>
            <a:endParaRPr sz="1200">
              <a:solidFill>
                <a:schemeClr val="dk1"/>
              </a:solidFill>
              <a:latin typeface="Century Gothic"/>
              <a:ea typeface="Century Gothic"/>
              <a:cs typeface="Century Gothic"/>
              <a:sym typeface="Century Gothic"/>
            </a:endParaRPr>
          </a:p>
        </p:txBody>
      </p:sp>
      <p:sp>
        <p:nvSpPr>
          <p:cNvPr id="524" name="Google Shape;524;p28" descr="Key Takeaway 7: RPA programs adopted more sophisticated technology platforms." title="Title - Key Takeaway 7: RPA programs adopted more sophisticated technology platforms."/>
          <p:cNvSpPr>
            <a:spLocks noGrp="1"/>
          </p:cNvSpPr>
          <p:nvPr>
            <p:ph type="title" idx="4294967295"/>
          </p:nvPr>
        </p:nvSpPr>
        <p:spPr>
          <a:xfrm>
            <a:off x="0" y="310575"/>
            <a:ext cx="76437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Key Takeaway 7: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RPA programs adopted more sophisticated technology platforms.</a:t>
            </a:r>
          </a:p>
        </p:txBody>
      </p:sp>
      <p:sp>
        <p:nvSpPr>
          <p:cNvPr id="525" name="Google Shape;525;p28"/>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pic>
        <p:nvPicPr>
          <p:cNvPr id="526" name="Google Shape;526;p28" descr="Image of Cloud" title="Image of Cloud"/>
          <p:cNvPicPr preferRelativeResize="0"/>
          <p:nvPr/>
        </p:nvPicPr>
        <p:blipFill>
          <a:blip r:embed="rId3">
            <a:alphaModFix/>
          </a:blip>
          <a:stretch>
            <a:fillRect/>
          </a:stretch>
        </p:blipFill>
        <p:spPr>
          <a:xfrm>
            <a:off x="5856425" y="3083124"/>
            <a:ext cx="1011424" cy="869574"/>
          </a:xfrm>
          <a:prstGeom prst="rect">
            <a:avLst/>
          </a:prstGeom>
          <a:noFill/>
          <a:ln>
            <a:noFill/>
          </a:ln>
        </p:spPr>
      </p:pic>
      <p:sp>
        <p:nvSpPr>
          <p:cNvPr id="527" name="Google Shape;527;p28" descr="FY21: 23% (11) of RPA programs use desktop automation as their production environment." title="Arrow chart under Pilot Desktop Automations"/>
          <p:cNvSpPr/>
          <p:nvPr/>
        </p:nvSpPr>
        <p:spPr>
          <a:xfrm>
            <a:off x="208075" y="4282725"/>
            <a:ext cx="1724100" cy="1679400"/>
          </a:xfrm>
          <a:prstGeom prst="rightArrow">
            <a:avLst>
              <a:gd name="adj1" fmla="val 100000"/>
              <a:gd name="adj2" fmla="val 50000"/>
            </a:avLst>
          </a:prstGeom>
          <a:solidFill>
            <a:srgbClr val="F3F3F3"/>
          </a:solidFill>
          <a:ln>
            <a:noFill/>
          </a:ln>
        </p:spPr>
        <p:txBody>
          <a:bodyPr spcFirstLastPara="1" wrap="square" lIns="9125" tIns="91425" rIns="9125" bIns="91425" anchor="ctr" anchorCtr="0">
            <a:noAutofit/>
          </a:bodyPr>
          <a:lstStyle/>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r>
              <a:rPr lang="en" sz="1000">
                <a:latin typeface="Century Gothic"/>
                <a:ea typeface="Century Gothic"/>
                <a:cs typeface="Century Gothic"/>
                <a:sym typeface="Century Gothic"/>
              </a:rPr>
              <a:t>FY21:</a:t>
            </a:r>
            <a:r>
              <a:rPr lang="en" sz="1000" b="1">
                <a:latin typeface="Century Gothic"/>
                <a:ea typeface="Century Gothic"/>
                <a:cs typeface="Century Gothic"/>
                <a:sym typeface="Century Gothic"/>
              </a:rPr>
              <a:t> 23% (11) </a:t>
            </a:r>
            <a:r>
              <a:rPr lang="en" sz="1000">
                <a:solidFill>
                  <a:schemeClr val="dk1"/>
                </a:solidFill>
                <a:latin typeface="Century Gothic"/>
                <a:ea typeface="Century Gothic"/>
                <a:cs typeface="Century Gothic"/>
                <a:sym typeface="Century Gothic"/>
              </a:rPr>
              <a:t>of RPA programs use desktop automation as their production environment.</a:t>
            </a:r>
            <a:endParaRPr sz="1000" b="1">
              <a:latin typeface="Century Gothic"/>
              <a:ea typeface="Century Gothic"/>
              <a:cs typeface="Century Gothic"/>
              <a:sym typeface="Century Gothic"/>
            </a:endParaRPr>
          </a:p>
          <a:p>
            <a:pPr marL="0" lvl="0" indent="0" algn="l" rtl="0">
              <a:spcBef>
                <a:spcPts val="0"/>
              </a:spcBef>
              <a:spcAft>
                <a:spcPts val="0"/>
              </a:spcAft>
              <a:buNone/>
            </a:pPr>
            <a:endParaRPr sz="1000">
              <a:highlight>
                <a:srgbClr val="FFFF00"/>
              </a:highlight>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b="1">
              <a:latin typeface="Century Gothic"/>
              <a:ea typeface="Century Gothic"/>
              <a:cs typeface="Century Gothic"/>
              <a:sym typeface="Century Gothic"/>
            </a:endParaRPr>
          </a:p>
        </p:txBody>
      </p:sp>
      <p:sp>
        <p:nvSpPr>
          <p:cNvPr id="528" name="Google Shape;528;p28" descr="Pilot Desktop Automations Header" title="Pilot Desktop Automations Header"/>
          <p:cNvSpPr/>
          <p:nvPr/>
        </p:nvSpPr>
        <p:spPr>
          <a:xfrm>
            <a:off x="208075" y="3958600"/>
            <a:ext cx="1162500" cy="251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Century Gothic"/>
                <a:ea typeface="Century Gothic"/>
                <a:cs typeface="Century Gothic"/>
                <a:sym typeface="Century Gothic"/>
              </a:rPr>
              <a:t>Pilot Desktop Automations</a:t>
            </a:r>
            <a:endParaRPr b="1">
              <a:solidFill>
                <a:schemeClr val="lt1"/>
              </a:solidFill>
              <a:latin typeface="Century Gothic"/>
              <a:ea typeface="Century Gothic"/>
              <a:cs typeface="Century Gothic"/>
              <a:sym typeface="Century Gothic"/>
            </a:endParaRPr>
          </a:p>
        </p:txBody>
      </p:sp>
      <p:sp>
        <p:nvSpPr>
          <p:cNvPr id="529" name="Google Shape;529;p28" descr="FY21: 8% (4) of RPA programs use VDI as their production environment." title="Arrow chart under VDI attended automations"/>
          <p:cNvSpPr/>
          <p:nvPr/>
        </p:nvSpPr>
        <p:spPr>
          <a:xfrm>
            <a:off x="1964075" y="4286074"/>
            <a:ext cx="1891800" cy="1679400"/>
          </a:xfrm>
          <a:prstGeom prst="rightArrow">
            <a:avLst>
              <a:gd name="adj1" fmla="val 100000"/>
              <a:gd name="adj2" fmla="val 50000"/>
            </a:avLst>
          </a:prstGeom>
          <a:solidFill>
            <a:srgbClr val="F3F3F3"/>
          </a:solidFill>
          <a:ln>
            <a:noFill/>
          </a:ln>
        </p:spPr>
        <p:txBody>
          <a:bodyPr spcFirstLastPara="1" wrap="square" lIns="9125" tIns="91425" rIns="9125" bIns="91425" anchor="t" anchorCtr="0">
            <a:noAutofit/>
          </a:bodyPr>
          <a:lstStyle/>
          <a:p>
            <a:pPr marL="0" lvl="0" indent="0" algn="l" rtl="0">
              <a:spcBef>
                <a:spcPts val="0"/>
              </a:spcBef>
              <a:spcAft>
                <a:spcPts val="0"/>
              </a:spcAft>
              <a:buNone/>
            </a:pPr>
            <a:r>
              <a:rPr lang="en" sz="1000">
                <a:latin typeface="Century Gothic"/>
                <a:ea typeface="Century Gothic"/>
                <a:cs typeface="Century Gothic"/>
                <a:sym typeface="Century Gothic"/>
              </a:rPr>
              <a:t>FY21: </a:t>
            </a:r>
            <a:r>
              <a:rPr lang="en" sz="1000" b="1">
                <a:latin typeface="Century Gothic"/>
                <a:ea typeface="Century Gothic"/>
                <a:cs typeface="Century Gothic"/>
                <a:sym typeface="Century Gothic"/>
              </a:rPr>
              <a:t>8% (4) </a:t>
            </a:r>
            <a:r>
              <a:rPr lang="en" sz="1000">
                <a:solidFill>
                  <a:schemeClr val="dk1"/>
                </a:solidFill>
                <a:latin typeface="Century Gothic"/>
                <a:ea typeface="Century Gothic"/>
                <a:cs typeface="Century Gothic"/>
                <a:sym typeface="Century Gothic"/>
              </a:rPr>
              <a:t>of RPA programs use VDI as their production environment.</a:t>
            </a: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sz="1000" b="1">
              <a:latin typeface="Century Gothic"/>
              <a:ea typeface="Century Gothic"/>
              <a:cs typeface="Century Gothic"/>
              <a:sym typeface="Century Gothic"/>
            </a:endParaRPr>
          </a:p>
        </p:txBody>
      </p:sp>
      <p:sp>
        <p:nvSpPr>
          <p:cNvPr id="530" name="Google Shape;530;p28" descr="VDI Attended Automations Header" title="VDI Attended Automations Header"/>
          <p:cNvSpPr/>
          <p:nvPr/>
        </p:nvSpPr>
        <p:spPr>
          <a:xfrm>
            <a:off x="1959658" y="3958600"/>
            <a:ext cx="1298400" cy="251400"/>
          </a:xfrm>
          <a:prstGeom prst="rect">
            <a:avLst/>
          </a:prstGeom>
          <a:solidFill>
            <a:srgbClr val="EFEFE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dk1"/>
                </a:solidFill>
                <a:latin typeface="Century Gothic"/>
                <a:ea typeface="Century Gothic"/>
                <a:cs typeface="Century Gothic"/>
                <a:sym typeface="Century Gothic"/>
              </a:rPr>
              <a:t>VDI Attended Automations</a:t>
            </a:r>
            <a:endParaRPr b="1">
              <a:solidFill>
                <a:srgbClr val="666666"/>
              </a:solidFill>
              <a:latin typeface="Century Gothic"/>
              <a:ea typeface="Century Gothic"/>
              <a:cs typeface="Century Gothic"/>
              <a:sym typeface="Century Gothic"/>
            </a:endParaRPr>
          </a:p>
        </p:txBody>
      </p:sp>
      <p:sp>
        <p:nvSpPr>
          <p:cNvPr id="531" name="Google Shape;531;p28" descr="&#10;FY21: 29% (14) of RPA programs use a functioning enterprise on -premises (on-prem) production environment." title="Arrow Chart under on-prem enterprise platform"/>
          <p:cNvSpPr/>
          <p:nvPr/>
        </p:nvSpPr>
        <p:spPr>
          <a:xfrm>
            <a:off x="3855875" y="4282749"/>
            <a:ext cx="1937700" cy="1679400"/>
          </a:xfrm>
          <a:prstGeom prst="rightArrow">
            <a:avLst>
              <a:gd name="adj1" fmla="val 100000"/>
              <a:gd name="adj2" fmla="val 50000"/>
            </a:avLst>
          </a:prstGeom>
          <a:solidFill>
            <a:srgbClr val="F3F3F3"/>
          </a:solidFill>
          <a:ln>
            <a:noFill/>
          </a:ln>
        </p:spPr>
        <p:txBody>
          <a:bodyPr spcFirstLastPara="1" wrap="square" lIns="9125" tIns="91425" rIns="9125" bIns="91425" anchor="ctr" anchorCtr="0">
            <a:noAutofit/>
          </a:bodyPr>
          <a:lstStyle/>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r>
              <a:rPr lang="en" sz="1000">
                <a:latin typeface="Century Gothic"/>
                <a:ea typeface="Century Gothic"/>
                <a:cs typeface="Century Gothic"/>
                <a:sym typeface="Century Gothic"/>
              </a:rPr>
              <a:t>FY21: </a:t>
            </a:r>
            <a:r>
              <a:rPr lang="en" sz="1000" b="1">
                <a:latin typeface="Century Gothic"/>
                <a:ea typeface="Century Gothic"/>
                <a:cs typeface="Century Gothic"/>
                <a:sym typeface="Century Gothic"/>
              </a:rPr>
              <a:t>29% (14) </a:t>
            </a:r>
            <a:r>
              <a:rPr lang="en" sz="1000">
                <a:solidFill>
                  <a:schemeClr val="dk1"/>
                </a:solidFill>
                <a:latin typeface="Century Gothic"/>
                <a:ea typeface="Century Gothic"/>
                <a:cs typeface="Century Gothic"/>
                <a:sym typeface="Century Gothic"/>
              </a:rPr>
              <a:t>of RPA programs use a functioning enterprise on -premises (on-prem) production environment.</a:t>
            </a: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a:solidFill>
                <a:srgbClr val="000000"/>
              </a:solidFill>
              <a:latin typeface="Century Gothic"/>
              <a:ea typeface="Century Gothic"/>
              <a:cs typeface="Century Gothic"/>
              <a:sym typeface="Century Gothic"/>
            </a:endParaRPr>
          </a:p>
          <a:p>
            <a:pPr marL="0" lvl="0" indent="0" algn="l" rtl="0">
              <a:spcBef>
                <a:spcPts val="0"/>
              </a:spcBef>
              <a:spcAft>
                <a:spcPts val="0"/>
              </a:spcAft>
              <a:buNone/>
            </a:pPr>
            <a:endParaRPr sz="1000">
              <a:solidFill>
                <a:srgbClr val="000000"/>
              </a:solidFill>
              <a:latin typeface="Century Gothic"/>
              <a:ea typeface="Century Gothic"/>
              <a:cs typeface="Century Gothic"/>
              <a:sym typeface="Century Gothic"/>
            </a:endParaRPr>
          </a:p>
          <a:p>
            <a:pPr marL="0" lvl="0" indent="0" algn="l" rtl="0">
              <a:spcBef>
                <a:spcPts val="0"/>
              </a:spcBef>
              <a:spcAft>
                <a:spcPts val="0"/>
              </a:spcAft>
              <a:buNone/>
            </a:pPr>
            <a:endParaRPr sz="1000" b="1">
              <a:latin typeface="Century Gothic"/>
              <a:ea typeface="Century Gothic"/>
              <a:cs typeface="Century Gothic"/>
              <a:sym typeface="Century Gothic"/>
            </a:endParaRPr>
          </a:p>
        </p:txBody>
      </p:sp>
      <p:sp>
        <p:nvSpPr>
          <p:cNvPr id="532" name="Google Shape;532;p28" descr="On-Prem Enterprise Platform Header" title="On-Prem Enterprise Platform Header"/>
          <p:cNvSpPr/>
          <p:nvPr/>
        </p:nvSpPr>
        <p:spPr>
          <a:xfrm>
            <a:off x="3833137" y="3958600"/>
            <a:ext cx="1245600" cy="251400"/>
          </a:xfrm>
          <a:prstGeom prst="rect">
            <a:avLst/>
          </a:prstGeom>
          <a:solidFill>
            <a:srgbClr val="6666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Century Gothic"/>
                <a:ea typeface="Century Gothic"/>
                <a:cs typeface="Century Gothic"/>
                <a:sym typeface="Century Gothic"/>
              </a:rPr>
              <a:t>On-Prem Enterprise Platform</a:t>
            </a:r>
            <a:endParaRPr b="1">
              <a:solidFill>
                <a:schemeClr val="lt1"/>
              </a:solidFill>
              <a:latin typeface="Century Gothic"/>
              <a:ea typeface="Century Gothic"/>
              <a:cs typeface="Century Gothic"/>
              <a:sym typeface="Century Gothic"/>
            </a:endParaRPr>
          </a:p>
        </p:txBody>
      </p:sp>
      <p:sp>
        <p:nvSpPr>
          <p:cNvPr id="533" name="Google Shape;533;p28" descr="FY21: 33% (16) of RPA programs use a functioning enterprise cloud production environment.&#10;" title="Arrow Chart under Enterprise Cloud Platform"/>
          <p:cNvSpPr/>
          <p:nvPr/>
        </p:nvSpPr>
        <p:spPr>
          <a:xfrm>
            <a:off x="5793575" y="4282750"/>
            <a:ext cx="1774800" cy="1679400"/>
          </a:xfrm>
          <a:prstGeom prst="rightArrow">
            <a:avLst>
              <a:gd name="adj1" fmla="val 100000"/>
              <a:gd name="adj2" fmla="val 50000"/>
            </a:avLst>
          </a:prstGeom>
          <a:solidFill>
            <a:srgbClr val="F3F3F3"/>
          </a:solidFill>
          <a:ln>
            <a:noFill/>
          </a:ln>
        </p:spPr>
        <p:txBody>
          <a:bodyPr spcFirstLastPara="1" wrap="square" lIns="9125" tIns="91425" rIns="9125" bIns="91425" anchor="ctr" anchorCtr="0">
            <a:noAutofit/>
          </a:bodyPr>
          <a:lstStyle/>
          <a:p>
            <a:pPr marL="0" lvl="0" indent="0" algn="l" rtl="0">
              <a:spcBef>
                <a:spcPts val="0"/>
              </a:spcBef>
              <a:spcAft>
                <a:spcPts val="0"/>
              </a:spcAft>
              <a:buNone/>
            </a:pPr>
            <a:r>
              <a:rPr lang="en" sz="1000">
                <a:latin typeface="Century Gothic"/>
                <a:ea typeface="Century Gothic"/>
                <a:cs typeface="Century Gothic"/>
                <a:sym typeface="Century Gothic"/>
              </a:rPr>
              <a:t>FY21: </a:t>
            </a:r>
            <a:r>
              <a:rPr lang="en" sz="1000" b="1">
                <a:latin typeface="Century Gothic"/>
                <a:ea typeface="Century Gothic"/>
                <a:cs typeface="Century Gothic"/>
                <a:sym typeface="Century Gothic"/>
              </a:rPr>
              <a:t>33% (16) </a:t>
            </a:r>
            <a:r>
              <a:rPr lang="en" sz="1000">
                <a:solidFill>
                  <a:schemeClr val="dk1"/>
                </a:solidFill>
                <a:latin typeface="Century Gothic"/>
                <a:ea typeface="Century Gothic"/>
                <a:cs typeface="Century Gothic"/>
                <a:sym typeface="Century Gothic"/>
              </a:rPr>
              <a:t>of RPA programs use a functioning enterprise cloud production environment.</a:t>
            </a: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b="1">
              <a:latin typeface="Century Gothic"/>
              <a:ea typeface="Century Gothic"/>
              <a:cs typeface="Century Gothic"/>
              <a:sym typeface="Century Gothic"/>
            </a:endParaRPr>
          </a:p>
        </p:txBody>
      </p:sp>
      <p:sp>
        <p:nvSpPr>
          <p:cNvPr id="534" name="Google Shape;534;p28" descr="Enterprise Cloud Platform Header" title="Enterprise Cloud Platform Header"/>
          <p:cNvSpPr/>
          <p:nvPr/>
        </p:nvSpPr>
        <p:spPr>
          <a:xfrm>
            <a:off x="5773075" y="3958600"/>
            <a:ext cx="1216200" cy="251400"/>
          </a:xfrm>
          <a:prstGeom prst="rect">
            <a:avLst/>
          </a:prstGeom>
          <a:solidFill>
            <a:srgbClr val="00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Century Gothic"/>
                <a:ea typeface="Century Gothic"/>
                <a:cs typeface="Century Gothic"/>
                <a:sym typeface="Century Gothic"/>
              </a:rPr>
              <a:t>Enterprise Cloud Platform</a:t>
            </a:r>
            <a:endParaRPr b="1">
              <a:solidFill>
                <a:schemeClr val="lt1"/>
              </a:solidFill>
              <a:latin typeface="Century Gothic"/>
              <a:ea typeface="Century Gothic"/>
              <a:cs typeface="Century Gothic"/>
              <a:sym typeface="Century Gothic"/>
            </a:endParaRPr>
          </a:p>
        </p:txBody>
      </p:sp>
      <p:pic>
        <p:nvPicPr>
          <p:cNvPr id="535" name="Google Shape;535;p28" descr="Image of Checklist" title="Image of Checklist"/>
          <p:cNvPicPr preferRelativeResize="0"/>
          <p:nvPr/>
        </p:nvPicPr>
        <p:blipFill>
          <a:blip r:embed="rId4">
            <a:alphaModFix/>
          </a:blip>
          <a:stretch>
            <a:fillRect/>
          </a:stretch>
        </p:blipFill>
        <p:spPr>
          <a:xfrm>
            <a:off x="3981476" y="3095239"/>
            <a:ext cx="869574" cy="869574"/>
          </a:xfrm>
          <a:prstGeom prst="rect">
            <a:avLst/>
          </a:prstGeom>
          <a:noFill/>
          <a:ln>
            <a:noFill/>
          </a:ln>
        </p:spPr>
      </p:pic>
      <p:pic>
        <p:nvPicPr>
          <p:cNvPr id="536" name="Google Shape;536;p28" descr="Image of Monitor" title="Image of Monitor"/>
          <p:cNvPicPr preferRelativeResize="0"/>
          <p:nvPr/>
        </p:nvPicPr>
        <p:blipFill>
          <a:blip r:embed="rId5">
            <a:alphaModFix/>
          </a:blip>
          <a:stretch>
            <a:fillRect/>
          </a:stretch>
        </p:blipFill>
        <p:spPr>
          <a:xfrm>
            <a:off x="2241562" y="3129013"/>
            <a:ext cx="734575" cy="734575"/>
          </a:xfrm>
          <a:prstGeom prst="rect">
            <a:avLst/>
          </a:prstGeom>
          <a:noFill/>
          <a:ln>
            <a:noFill/>
          </a:ln>
        </p:spPr>
      </p:pic>
      <p:pic>
        <p:nvPicPr>
          <p:cNvPr id="537" name="Google Shape;537;p28" descr="Separate Environments for Development and Production Pie Chart" title="Separate Environments for Development and Production Pie Chart"/>
          <p:cNvPicPr preferRelativeResize="0"/>
          <p:nvPr/>
        </p:nvPicPr>
        <p:blipFill>
          <a:blip r:embed="rId6">
            <a:alphaModFix/>
          </a:blip>
          <a:stretch>
            <a:fillRect/>
          </a:stretch>
        </p:blipFill>
        <p:spPr>
          <a:xfrm>
            <a:off x="5094400" y="8003763"/>
            <a:ext cx="2567943" cy="1593625"/>
          </a:xfrm>
          <a:prstGeom prst="rect">
            <a:avLst/>
          </a:prstGeom>
          <a:noFill/>
          <a:ln>
            <a:noFill/>
          </a:ln>
        </p:spPr>
      </p:pic>
      <p:pic>
        <p:nvPicPr>
          <p:cNvPr id="538" name="Google Shape;538;p28" descr="Image of Laptop" title="Image of Laptop"/>
          <p:cNvPicPr preferRelativeResize="0"/>
          <p:nvPr/>
        </p:nvPicPr>
        <p:blipFill rotWithShape="1">
          <a:blip r:embed="rId7">
            <a:alphaModFix/>
          </a:blip>
          <a:srcRect b="11777"/>
          <a:stretch/>
        </p:blipFill>
        <p:spPr>
          <a:xfrm>
            <a:off x="310225" y="3162762"/>
            <a:ext cx="958198" cy="734574"/>
          </a:xfrm>
          <a:prstGeom prst="rect">
            <a:avLst/>
          </a:prstGeom>
          <a:noFill/>
          <a:ln>
            <a:noFill/>
          </a:ln>
        </p:spPr>
      </p:pic>
      <p:sp>
        <p:nvSpPr>
          <p:cNvPr id="539" name="Google Shape;539;p28"/>
          <p:cNvSpPr txBox="1"/>
          <p:nvPr/>
        </p:nvSpPr>
        <p:spPr>
          <a:xfrm>
            <a:off x="167775" y="1333500"/>
            <a:ext cx="76437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Century Gothic"/>
                <a:ea typeface="Century Gothic"/>
                <a:cs typeface="Century Gothic"/>
                <a:sym typeface="Century Gothic"/>
              </a:rPr>
              <a:t>RPA programs gave specific platform information about their technical RPA program architecture. Overall, programs are adopting more sophisticated technology platforms.</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r>
              <a:rPr lang="en" sz="1200" b="1">
                <a:solidFill>
                  <a:schemeClr val="dk1"/>
                </a:solidFill>
                <a:latin typeface="Century Gothic"/>
                <a:ea typeface="Century Gothic"/>
                <a:cs typeface="Century Gothic"/>
                <a:sym typeface="Century Gothic"/>
              </a:rPr>
              <a:t>+60% (30)</a:t>
            </a:r>
            <a:r>
              <a:rPr lang="en" sz="1200">
                <a:solidFill>
                  <a:schemeClr val="dk1"/>
                </a:solidFill>
                <a:latin typeface="Century Gothic"/>
                <a:ea typeface="Century Gothic"/>
                <a:cs typeface="Century Gothic"/>
                <a:sym typeface="Century Gothic"/>
              </a:rPr>
              <a:t> </a:t>
            </a:r>
            <a:r>
              <a:rPr lang="en" sz="1200" b="1">
                <a:solidFill>
                  <a:schemeClr val="dk1"/>
                </a:solidFill>
                <a:latin typeface="Century Gothic"/>
                <a:ea typeface="Century Gothic"/>
                <a:cs typeface="Century Gothic"/>
                <a:sym typeface="Century Gothic"/>
              </a:rPr>
              <a:t>of RPA programs</a:t>
            </a:r>
            <a:r>
              <a:rPr lang="en" sz="1200">
                <a:solidFill>
                  <a:schemeClr val="dk1"/>
                </a:solidFill>
                <a:latin typeface="Century Gothic"/>
                <a:ea typeface="Century Gothic"/>
                <a:cs typeface="Century Gothic"/>
                <a:sym typeface="Century Gothic"/>
              </a:rPr>
              <a:t> report </a:t>
            </a:r>
            <a:r>
              <a:rPr lang="en" sz="1200" b="1">
                <a:solidFill>
                  <a:schemeClr val="dk1"/>
                </a:solidFill>
                <a:latin typeface="Century Gothic"/>
                <a:ea typeface="Century Gothic"/>
                <a:cs typeface="Century Gothic"/>
                <a:sym typeface="Century Gothic"/>
              </a:rPr>
              <a:t>using enterprise platforms</a:t>
            </a:r>
            <a:r>
              <a:rPr lang="en" sz="1200">
                <a:solidFill>
                  <a:schemeClr val="dk1"/>
                </a:solidFill>
                <a:latin typeface="Century Gothic"/>
                <a:ea typeface="Century Gothic"/>
                <a:cs typeface="Century Gothic"/>
                <a:sym typeface="Century Gothic"/>
              </a:rPr>
              <a:t>, with the </a:t>
            </a:r>
            <a:r>
              <a:rPr lang="en" sz="1200" b="1">
                <a:solidFill>
                  <a:schemeClr val="dk1"/>
                </a:solidFill>
                <a:latin typeface="Century Gothic"/>
                <a:ea typeface="Century Gothic"/>
                <a:cs typeface="Century Gothic"/>
                <a:sym typeface="Century Gothic"/>
              </a:rPr>
              <a:t>majority using the cloud,</a:t>
            </a:r>
            <a:r>
              <a:rPr lang="en" sz="1200">
                <a:solidFill>
                  <a:schemeClr val="dk1"/>
                </a:solidFill>
                <a:latin typeface="Century Gothic"/>
                <a:ea typeface="Century Gothic"/>
                <a:cs typeface="Century Gothic"/>
                <a:sym typeface="Century Gothic"/>
              </a:rPr>
              <a:t> which shows maturing programs. </a:t>
            </a:r>
            <a:endParaRPr sz="1200">
              <a:solidFill>
                <a:schemeClr val="dk1"/>
              </a:solidFill>
              <a:highlight>
                <a:srgbClr val="FFF2CC"/>
              </a:highlight>
            </a:endParaRPr>
          </a:p>
          <a:p>
            <a:pPr marL="0" lvl="0" indent="0" algn="l" rtl="0">
              <a:spcBef>
                <a:spcPts val="0"/>
              </a:spcBef>
              <a:spcAft>
                <a:spcPts val="0"/>
              </a:spcAft>
              <a:buNone/>
            </a:pPr>
            <a:endParaRPr sz="1200"/>
          </a:p>
        </p:txBody>
      </p:sp>
      <p:sp>
        <p:nvSpPr>
          <p:cNvPr id="540" name="Google Shape;540;p28" descr="Separate Environments for Development and Production header" title="Separate Environments for Development and Production header"/>
          <p:cNvSpPr txBox="1"/>
          <p:nvPr/>
        </p:nvSpPr>
        <p:spPr>
          <a:xfrm>
            <a:off x="167775" y="7634025"/>
            <a:ext cx="5343900" cy="708000"/>
          </a:xfrm>
          <a:prstGeom prst="rect">
            <a:avLst/>
          </a:prstGeom>
          <a:solidFill>
            <a:srgbClr val="FF4949"/>
          </a:solidFill>
          <a:ln>
            <a:noFill/>
          </a:ln>
        </p:spPr>
        <p:txBody>
          <a:bodyPr spcFirstLastPara="1" wrap="square" lIns="91425" tIns="91425" rIns="91425" bIns="91425" anchor="ctr" anchorCtr="0">
            <a:spAutoFit/>
          </a:bodyPr>
          <a:lstStyle/>
          <a:p>
            <a:pPr marL="0" marR="0" lvl="0" indent="0" algn="l" rtl="0">
              <a:lnSpc>
                <a:spcPct val="100000"/>
              </a:lnSpc>
              <a:spcBef>
                <a:spcPts val="0"/>
              </a:spcBef>
              <a:spcAft>
                <a:spcPts val="0"/>
              </a:spcAft>
              <a:buNone/>
            </a:pPr>
            <a:r>
              <a:rPr lang="en" sz="1700" b="1">
                <a:solidFill>
                  <a:schemeClr val="lt1"/>
                </a:solidFill>
                <a:latin typeface="Century Gothic"/>
                <a:ea typeface="Century Gothic"/>
                <a:cs typeface="Century Gothic"/>
                <a:sym typeface="Century Gothic"/>
              </a:rPr>
              <a:t>Separate Environments for Development and Production </a:t>
            </a:r>
            <a:endParaRPr sz="1700" b="1">
              <a:solidFill>
                <a:schemeClr val="lt1"/>
              </a:solidFill>
              <a:latin typeface="Century Gothic"/>
              <a:ea typeface="Century Gothic"/>
              <a:cs typeface="Century Gothic"/>
              <a:sym typeface="Century Gothic"/>
            </a:endParaRPr>
          </a:p>
        </p:txBody>
      </p:sp>
      <p:sp>
        <p:nvSpPr>
          <p:cNvPr id="541" name="Google Shape;541;p28"/>
          <p:cNvSpPr txBox="1"/>
          <p:nvPr/>
        </p:nvSpPr>
        <p:spPr>
          <a:xfrm>
            <a:off x="167775" y="8396950"/>
            <a:ext cx="49110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dk1"/>
                </a:solidFill>
                <a:latin typeface="Century Gothic"/>
                <a:ea typeface="Century Gothic"/>
                <a:cs typeface="Century Gothic"/>
                <a:sym typeface="Century Gothic"/>
              </a:rPr>
              <a:t>77% (36) of RPA programs have separate production environments for development and testing.</a:t>
            </a:r>
            <a:r>
              <a:rPr lang="en" sz="1200">
                <a:solidFill>
                  <a:schemeClr val="dk1"/>
                </a:solidFill>
                <a:latin typeface="Century Gothic"/>
                <a:ea typeface="Century Gothic"/>
                <a:cs typeface="Century Gothic"/>
                <a:sym typeface="Century Gothic"/>
              </a:rPr>
              <a:t> This shows maturing programs as separate environments protect production data and makes sensitive information more secure.</a:t>
            </a:r>
            <a:endParaRPr sz="1200"/>
          </a:p>
        </p:txBody>
      </p:sp>
      <p:sp>
        <p:nvSpPr>
          <p:cNvPr id="542" name="Google Shape;542;p28" descr="Separate Environments for Development and Production question - 2% had no response" title="Separate Environments for Development and Production question - 2% had no response"/>
          <p:cNvSpPr txBox="1"/>
          <p:nvPr/>
        </p:nvSpPr>
        <p:spPr>
          <a:xfrm>
            <a:off x="5759325" y="7524900"/>
            <a:ext cx="1090500" cy="523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b="1">
                <a:solidFill>
                  <a:schemeClr val="dk1"/>
                </a:solidFill>
                <a:latin typeface="Century Gothic"/>
                <a:ea typeface="Century Gothic"/>
                <a:cs typeface="Century Gothic"/>
                <a:sym typeface="Century Gothic"/>
              </a:rPr>
              <a:t>2%              No Response</a:t>
            </a:r>
            <a:endParaRPr sz="1100" b="1">
              <a:solidFill>
                <a:schemeClr val="dk1"/>
              </a:solidFill>
              <a:latin typeface="Century Gothic"/>
              <a:ea typeface="Century Gothic"/>
              <a:cs typeface="Century Gothic"/>
              <a:sym typeface="Century Gothic"/>
            </a:endParaRPr>
          </a:p>
        </p:txBody>
      </p:sp>
      <p:sp>
        <p:nvSpPr>
          <p:cNvPr id="543" name="Google Shape;543;p28" descr="Separate Environments for Development and Production question - 77% Said Yes" title="Separate Environments for Development and Production question - 77% Said Yes"/>
          <p:cNvSpPr txBox="1"/>
          <p:nvPr/>
        </p:nvSpPr>
        <p:spPr>
          <a:xfrm>
            <a:off x="6451675" y="8637202"/>
            <a:ext cx="5661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lt1"/>
                </a:solidFill>
                <a:latin typeface="Century Gothic"/>
                <a:ea typeface="Century Gothic"/>
                <a:cs typeface="Century Gothic"/>
                <a:sym typeface="Century Gothic"/>
              </a:rPr>
              <a:t>77%</a:t>
            </a:r>
            <a:endParaRPr sz="1200" b="1">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 sz="1200" b="1">
                <a:solidFill>
                  <a:schemeClr val="lt1"/>
                </a:solidFill>
                <a:latin typeface="Century Gothic"/>
                <a:ea typeface="Century Gothic"/>
                <a:cs typeface="Century Gothic"/>
                <a:sym typeface="Century Gothic"/>
              </a:rPr>
              <a:t>Yes</a:t>
            </a:r>
            <a:endParaRPr sz="1200" b="1">
              <a:solidFill>
                <a:schemeClr val="lt1"/>
              </a:solidFill>
              <a:latin typeface="Century Gothic"/>
              <a:ea typeface="Century Gothic"/>
              <a:cs typeface="Century Gothic"/>
              <a:sym typeface="Century Gothic"/>
            </a:endParaRPr>
          </a:p>
        </p:txBody>
      </p:sp>
      <p:sp>
        <p:nvSpPr>
          <p:cNvPr id="544" name="Google Shape;544;p28" descr="Separate Environments for Development and Production question - 21% Said No" title="Separate Environments for Development and Production question - 21% Said No"/>
          <p:cNvSpPr txBox="1"/>
          <p:nvPr/>
        </p:nvSpPr>
        <p:spPr>
          <a:xfrm>
            <a:off x="5749788" y="8313463"/>
            <a:ext cx="566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solidFill>
                  <a:schemeClr val="lt1"/>
                </a:solidFill>
                <a:latin typeface="Century Gothic"/>
                <a:ea typeface="Century Gothic"/>
                <a:cs typeface="Century Gothic"/>
                <a:sym typeface="Century Gothic"/>
              </a:rPr>
              <a:t>21%No</a:t>
            </a:r>
            <a:endParaRPr sz="1200" b="1">
              <a:solidFill>
                <a:schemeClr val="lt1"/>
              </a:solidFill>
              <a:latin typeface="Century Gothic"/>
              <a:ea typeface="Century Gothic"/>
              <a:cs typeface="Century Gothic"/>
              <a:sym typeface="Century Gothic"/>
            </a:endParaRPr>
          </a:p>
        </p:txBody>
      </p:sp>
      <p:cxnSp>
        <p:nvCxnSpPr>
          <p:cNvPr id="545" name="Google Shape;545;p28">
            <a:extLst>
              <a:ext uri="{C183D7F6-B498-43B3-948B-1728B52AA6E4}">
                <adec:decorative xmlns:adec="http://schemas.microsoft.com/office/drawing/2017/decorative" val="1"/>
              </a:ext>
            </a:extLst>
          </p:cNvPr>
          <p:cNvCxnSpPr/>
          <p:nvPr/>
        </p:nvCxnSpPr>
        <p:spPr>
          <a:xfrm flipH="1">
            <a:off x="6286575" y="7964625"/>
            <a:ext cx="18000" cy="2904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49"/>
        <p:cNvGrpSpPr/>
        <p:nvPr/>
      </p:nvGrpSpPr>
      <p:grpSpPr>
        <a:xfrm>
          <a:off x="0" y="0"/>
          <a:ext cx="0" cy="0"/>
          <a:chOff x="0" y="0"/>
          <a:chExt cx="0" cy="0"/>
        </a:xfrm>
      </p:grpSpPr>
      <p:sp>
        <p:nvSpPr>
          <p:cNvPr id="550" name="Google Shape;550;p29">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551" name="Google Shape;551;p29" descr="Red Background" title="Red Background"/>
          <p:cNvSpPr/>
          <p:nvPr/>
        </p:nvSpPr>
        <p:spPr>
          <a:xfrm>
            <a:off x="0" y="310575"/>
            <a:ext cx="7772400" cy="1044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552" name="Google Shape;552;p29" descr="Key Takeaway 8: RPA programs developed varied team structures." title="Title - Key Takeaway 8: RPA programs developed varied team structures."/>
          <p:cNvSpPr>
            <a:spLocks noGrp="1"/>
          </p:cNvSpPr>
          <p:nvPr>
            <p:ph type="title" idx="4294967295"/>
          </p:nvPr>
        </p:nvSpPr>
        <p:spPr>
          <a:xfrm>
            <a:off x="0" y="310575"/>
            <a:ext cx="75204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Key Takeaway 8: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RPA programs developed varied team structures.</a:t>
            </a:r>
          </a:p>
        </p:txBody>
      </p:sp>
      <p:sp>
        <p:nvSpPr>
          <p:cNvPr id="553" name="Google Shape;553;p29"/>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554" name="Google Shape;554;p29">
            <a:extLst>
              <a:ext uri="{C183D7F6-B498-43B3-948B-1728B52AA6E4}">
                <adec:decorative xmlns:adec="http://schemas.microsoft.com/office/drawing/2017/decorative" val="1"/>
              </a:ext>
            </a:extLst>
          </p:cNvPr>
          <p:cNvSpPr txBox="1"/>
          <p:nvPr/>
        </p:nvSpPr>
        <p:spPr>
          <a:xfrm>
            <a:off x="255275" y="1876425"/>
            <a:ext cx="942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555" name="Google Shape;555;p29" descr="Pie Chart with percentage split" title="Pie Chart"/>
          <p:cNvPicPr preferRelativeResize="0"/>
          <p:nvPr/>
        </p:nvPicPr>
        <p:blipFill rotWithShape="1">
          <a:blip r:embed="rId3">
            <a:alphaModFix/>
          </a:blip>
          <a:srcRect l="8850" r="2911"/>
          <a:stretch/>
        </p:blipFill>
        <p:spPr>
          <a:xfrm>
            <a:off x="4629076" y="6642800"/>
            <a:ext cx="3288925" cy="2304075"/>
          </a:xfrm>
          <a:prstGeom prst="rect">
            <a:avLst/>
          </a:prstGeom>
          <a:noFill/>
          <a:ln>
            <a:noFill/>
          </a:ln>
        </p:spPr>
      </p:pic>
      <p:sp>
        <p:nvSpPr>
          <p:cNvPr id="556" name="Google Shape;556;p29" descr="28% Federal Developers on RPA Teams graph" title="28% Federal Developers on RPA Teams"/>
          <p:cNvSpPr txBox="1"/>
          <p:nvPr/>
        </p:nvSpPr>
        <p:spPr>
          <a:xfrm>
            <a:off x="6108138" y="7434850"/>
            <a:ext cx="12777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dk1"/>
                </a:solidFill>
                <a:latin typeface="Century Gothic"/>
                <a:ea typeface="Century Gothic"/>
                <a:cs typeface="Century Gothic"/>
                <a:sym typeface="Century Gothic"/>
              </a:rPr>
              <a:t>28% Federal</a:t>
            </a:r>
            <a:endParaRPr sz="1200" b="1">
              <a:solidFill>
                <a:schemeClr val="dk1"/>
              </a:solidFill>
              <a:latin typeface="Century Gothic"/>
              <a:ea typeface="Century Gothic"/>
              <a:cs typeface="Century Gothic"/>
              <a:sym typeface="Century Gothic"/>
            </a:endParaRPr>
          </a:p>
        </p:txBody>
      </p:sp>
      <p:sp>
        <p:nvSpPr>
          <p:cNvPr id="557" name="Google Shape;557;p29" descr="72% Contractors on RPA Teams graph" title="72% Contractors on RPA Teams"/>
          <p:cNvSpPr txBox="1"/>
          <p:nvPr/>
        </p:nvSpPr>
        <p:spPr>
          <a:xfrm>
            <a:off x="5225313" y="7876800"/>
            <a:ext cx="1538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lt1"/>
                </a:solidFill>
                <a:latin typeface="Century Gothic"/>
                <a:ea typeface="Century Gothic"/>
                <a:cs typeface="Century Gothic"/>
                <a:sym typeface="Century Gothic"/>
              </a:rPr>
              <a:t>72% Contractor</a:t>
            </a:r>
            <a:endParaRPr sz="1200" b="1">
              <a:solidFill>
                <a:schemeClr val="lt1"/>
              </a:solidFill>
              <a:latin typeface="Century Gothic"/>
              <a:ea typeface="Century Gothic"/>
              <a:cs typeface="Century Gothic"/>
              <a:sym typeface="Century Gothic"/>
            </a:endParaRPr>
          </a:p>
        </p:txBody>
      </p:sp>
      <p:sp>
        <p:nvSpPr>
          <p:cNvPr id="558" name="Google Shape;558;p29" descr="Developers on RPA Teams Header" title="Developers on RPA Teams Header"/>
          <p:cNvSpPr txBox="1"/>
          <p:nvPr/>
        </p:nvSpPr>
        <p:spPr>
          <a:xfrm>
            <a:off x="255275" y="6515025"/>
            <a:ext cx="3970200" cy="400200"/>
          </a:xfrm>
          <a:prstGeom prst="rect">
            <a:avLst/>
          </a:prstGeom>
          <a:solidFill>
            <a:srgbClr val="FF4949"/>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latin typeface="Century Gothic"/>
                <a:ea typeface="Century Gothic"/>
                <a:cs typeface="Century Gothic"/>
                <a:sym typeface="Century Gothic"/>
              </a:rPr>
              <a:t>Developers on RPA Teams</a:t>
            </a:r>
            <a:endParaRPr b="1">
              <a:solidFill>
                <a:schemeClr val="lt1"/>
              </a:solidFill>
              <a:latin typeface="Century Gothic"/>
              <a:ea typeface="Century Gothic"/>
              <a:cs typeface="Century Gothic"/>
              <a:sym typeface="Century Gothic"/>
            </a:endParaRPr>
          </a:p>
        </p:txBody>
      </p:sp>
      <p:pic>
        <p:nvPicPr>
          <p:cNvPr id="559" name="Google Shape;559;p29" descr="Pie Chart with percentage split" title="Pie Chart"/>
          <p:cNvPicPr preferRelativeResize="0"/>
          <p:nvPr/>
        </p:nvPicPr>
        <p:blipFill rotWithShape="1">
          <a:blip r:embed="rId4">
            <a:alphaModFix/>
          </a:blip>
          <a:srcRect r="5864"/>
          <a:stretch/>
        </p:blipFill>
        <p:spPr>
          <a:xfrm>
            <a:off x="4263663" y="3704075"/>
            <a:ext cx="3508724" cy="2303467"/>
          </a:xfrm>
          <a:prstGeom prst="rect">
            <a:avLst/>
          </a:prstGeom>
          <a:noFill/>
          <a:ln>
            <a:noFill/>
          </a:ln>
        </p:spPr>
      </p:pic>
      <p:sp>
        <p:nvSpPr>
          <p:cNvPr id="560" name="Google Shape;560;p29" descr="Program/Business Analysts on RPA Teams header" title="Program/Business Analysts on RPA Teams header"/>
          <p:cNvSpPr txBox="1"/>
          <p:nvPr/>
        </p:nvSpPr>
        <p:spPr>
          <a:xfrm>
            <a:off x="255285" y="3784950"/>
            <a:ext cx="3970200" cy="400200"/>
          </a:xfrm>
          <a:prstGeom prst="rect">
            <a:avLst/>
          </a:prstGeom>
          <a:solidFill>
            <a:srgbClr val="FF4949"/>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latin typeface="Century Gothic"/>
                <a:ea typeface="Century Gothic"/>
                <a:cs typeface="Century Gothic"/>
                <a:sym typeface="Century Gothic"/>
              </a:rPr>
              <a:t>Program/Business Analysts on RPA Teams</a:t>
            </a:r>
            <a:endParaRPr b="1">
              <a:solidFill>
                <a:schemeClr val="lt1"/>
              </a:solidFill>
              <a:latin typeface="Century Gothic"/>
              <a:ea typeface="Century Gothic"/>
              <a:cs typeface="Century Gothic"/>
              <a:sym typeface="Century Gothic"/>
            </a:endParaRPr>
          </a:p>
        </p:txBody>
      </p:sp>
      <p:sp>
        <p:nvSpPr>
          <p:cNvPr id="561" name="Google Shape;561;p29" descr="62% Program/Business Analysts on RPA Teams graph" title="62% Program/Business Analysts on RPA Teams"/>
          <p:cNvSpPr txBox="1"/>
          <p:nvPr/>
        </p:nvSpPr>
        <p:spPr>
          <a:xfrm>
            <a:off x="4982973" y="4578750"/>
            <a:ext cx="12777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solidFill>
                  <a:schemeClr val="lt1"/>
                </a:solidFill>
                <a:latin typeface="Century Gothic"/>
                <a:ea typeface="Century Gothic"/>
                <a:cs typeface="Century Gothic"/>
                <a:sym typeface="Century Gothic"/>
              </a:rPr>
              <a:t>62% Contractor</a:t>
            </a:r>
            <a:endParaRPr sz="1200" b="1">
              <a:solidFill>
                <a:schemeClr val="lt1"/>
              </a:solidFill>
              <a:latin typeface="Century Gothic"/>
              <a:ea typeface="Century Gothic"/>
              <a:cs typeface="Century Gothic"/>
              <a:sym typeface="Century Gothic"/>
            </a:endParaRPr>
          </a:p>
        </p:txBody>
      </p:sp>
      <p:sp>
        <p:nvSpPr>
          <p:cNvPr id="562" name="Google Shape;562;p29" descr="38% Program/Business Analysts on RPA Teams&#10;&#10;38% Program/Business Analysts on RPA Teams graph">
            <a:extLst>
              <a:ext uri="{C183D7F6-B498-43B3-948B-1728B52AA6E4}">
                <adec:decorative xmlns:adec="http://schemas.microsoft.com/office/drawing/2017/decorative" val="0"/>
              </a:ext>
            </a:extLst>
          </p:cNvPr>
          <p:cNvSpPr txBox="1"/>
          <p:nvPr/>
        </p:nvSpPr>
        <p:spPr>
          <a:xfrm>
            <a:off x="6112925" y="4573513"/>
            <a:ext cx="12777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dk1"/>
                </a:solidFill>
                <a:latin typeface="Century Gothic"/>
                <a:ea typeface="Century Gothic"/>
                <a:cs typeface="Century Gothic"/>
                <a:sym typeface="Century Gothic"/>
              </a:rPr>
              <a:t>38% Federal</a:t>
            </a:r>
            <a:endParaRPr sz="1200" b="1">
              <a:solidFill>
                <a:schemeClr val="dk1"/>
              </a:solidFill>
              <a:latin typeface="Century Gothic"/>
              <a:ea typeface="Century Gothic"/>
              <a:cs typeface="Century Gothic"/>
              <a:sym typeface="Century Gothic"/>
            </a:endParaRPr>
          </a:p>
        </p:txBody>
      </p:sp>
      <p:sp>
        <p:nvSpPr>
          <p:cNvPr id="563" name="Google Shape;563;p29"/>
          <p:cNvSpPr txBox="1"/>
          <p:nvPr/>
        </p:nvSpPr>
        <p:spPr>
          <a:xfrm>
            <a:off x="236075" y="4346350"/>
            <a:ext cx="40086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Century Gothic"/>
                <a:ea typeface="Century Gothic"/>
                <a:cs typeface="Century Gothic"/>
                <a:sym typeface="Century Gothic"/>
              </a:rPr>
              <a:t>RPA programs have a total of 216 full time p</a:t>
            </a:r>
            <a:r>
              <a:rPr lang="en" sz="1200">
                <a:solidFill>
                  <a:schemeClr val="dk1"/>
                </a:solidFill>
                <a:highlight>
                  <a:srgbClr val="FFFFFF"/>
                </a:highlight>
                <a:latin typeface="Century Gothic"/>
                <a:ea typeface="Century Gothic"/>
                <a:cs typeface="Century Gothic"/>
                <a:sym typeface="Century Gothic"/>
              </a:rPr>
              <a:t>rogram/business analysts</a:t>
            </a:r>
            <a:r>
              <a:rPr lang="en" sz="1200">
                <a:solidFill>
                  <a:schemeClr val="dk1"/>
                </a:solidFill>
                <a:latin typeface="Century Gothic"/>
                <a:ea typeface="Century Gothic"/>
                <a:cs typeface="Century Gothic"/>
                <a:sym typeface="Century Gothic"/>
              </a:rPr>
              <a:t> working on their teams. </a:t>
            </a:r>
            <a:r>
              <a:rPr lang="en" sz="1200" b="1">
                <a:solidFill>
                  <a:schemeClr val="dk1"/>
                </a:solidFill>
                <a:latin typeface="Century Gothic"/>
                <a:ea typeface="Century Gothic"/>
                <a:cs typeface="Century Gothic"/>
                <a:sym typeface="Century Gothic"/>
              </a:rPr>
              <a:t>38% (83) are federal employees</a:t>
            </a:r>
            <a:r>
              <a:rPr lang="en" sz="1200">
                <a:solidFill>
                  <a:schemeClr val="dk1"/>
                </a:solidFill>
                <a:latin typeface="Century Gothic"/>
                <a:ea typeface="Century Gothic"/>
                <a:cs typeface="Century Gothic"/>
                <a:sym typeface="Century Gothic"/>
              </a:rPr>
              <a:t> and</a:t>
            </a:r>
            <a:r>
              <a:rPr lang="en" sz="1200" b="1">
                <a:solidFill>
                  <a:schemeClr val="dk1"/>
                </a:solidFill>
                <a:latin typeface="Century Gothic"/>
                <a:ea typeface="Century Gothic"/>
                <a:cs typeface="Century Gothic"/>
                <a:sym typeface="Century Gothic"/>
              </a:rPr>
              <a:t> 62%</a:t>
            </a:r>
            <a:r>
              <a:rPr lang="en" sz="1200">
                <a:solidFill>
                  <a:schemeClr val="dk1"/>
                </a:solidFill>
                <a:latin typeface="Century Gothic"/>
                <a:ea typeface="Century Gothic"/>
                <a:cs typeface="Century Gothic"/>
                <a:sym typeface="Century Gothic"/>
              </a:rPr>
              <a:t> </a:t>
            </a:r>
            <a:r>
              <a:rPr lang="en" sz="1200" b="1">
                <a:solidFill>
                  <a:schemeClr val="dk1"/>
                </a:solidFill>
                <a:latin typeface="Century Gothic"/>
                <a:ea typeface="Century Gothic"/>
                <a:cs typeface="Century Gothic"/>
                <a:sym typeface="Century Gothic"/>
              </a:rPr>
              <a:t>(133)</a:t>
            </a:r>
            <a:r>
              <a:rPr lang="en" sz="1200">
                <a:solidFill>
                  <a:schemeClr val="dk1"/>
                </a:solidFill>
                <a:latin typeface="Century Gothic"/>
                <a:ea typeface="Century Gothic"/>
                <a:cs typeface="Century Gothic"/>
                <a:sym typeface="Century Gothic"/>
              </a:rPr>
              <a:t> </a:t>
            </a:r>
            <a:r>
              <a:rPr lang="en" sz="1200" b="1">
                <a:solidFill>
                  <a:schemeClr val="dk1"/>
                </a:solidFill>
                <a:latin typeface="Century Gothic"/>
                <a:ea typeface="Century Gothic"/>
                <a:cs typeface="Century Gothic"/>
                <a:sym typeface="Century Gothic"/>
              </a:rPr>
              <a:t>are contractors.</a:t>
            </a:r>
            <a:r>
              <a:rPr lang="en" sz="1200">
                <a:solidFill>
                  <a:schemeClr val="dk1"/>
                </a:solidFill>
                <a:latin typeface="Century Gothic"/>
                <a:ea typeface="Century Gothic"/>
                <a:cs typeface="Century Gothic"/>
                <a:sym typeface="Century Gothic"/>
              </a:rPr>
              <a:t> </a:t>
            </a:r>
            <a:endParaRPr sz="1200">
              <a:solidFill>
                <a:schemeClr val="dk1"/>
              </a:solidFill>
              <a:latin typeface="Century Gothic"/>
              <a:ea typeface="Century Gothic"/>
              <a:cs typeface="Century Gothic"/>
              <a:sym typeface="Century Gothic"/>
            </a:endParaRPr>
          </a:p>
        </p:txBody>
      </p:sp>
      <p:sp>
        <p:nvSpPr>
          <p:cNvPr id="564" name="Google Shape;564;p29"/>
          <p:cNvSpPr txBox="1"/>
          <p:nvPr/>
        </p:nvSpPr>
        <p:spPr>
          <a:xfrm>
            <a:off x="133475" y="1406900"/>
            <a:ext cx="7068000" cy="1773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Federal RPA programs continue to build/balance robust teams. RPA programs must consider staffing and long-term workforce planning to match increasing RPA demand; programs must make key decisions about using federal full time employees (FTE) or contractors to develop and manage the RPA program. </a:t>
            </a: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br>
              <a:rPr lang="en" sz="1200">
                <a:solidFill>
                  <a:schemeClr val="dk1"/>
                </a:solidFill>
                <a:latin typeface="Century Gothic"/>
                <a:ea typeface="Century Gothic"/>
                <a:cs typeface="Century Gothic"/>
                <a:sym typeface="Century Gothic"/>
              </a:rPr>
            </a:br>
            <a:r>
              <a:rPr lang="en" sz="1200">
                <a:solidFill>
                  <a:schemeClr val="dk1"/>
                </a:solidFill>
                <a:latin typeface="Century Gothic"/>
                <a:ea typeface="Century Gothic"/>
                <a:cs typeface="Century Gothic"/>
                <a:sym typeface="Century Gothic"/>
              </a:rPr>
              <a:t>Federal RPA programs teams include analysts and developers. A developer designs and programs automations. A business analyst identifies problems, gathers requirements, and documents process steps. RPA programs use the following team setups.</a:t>
            </a:r>
            <a:endParaRPr sz="1200">
              <a:solidFill>
                <a:schemeClr val="dk1"/>
              </a:solidFill>
              <a:latin typeface="Century Gothic"/>
              <a:ea typeface="Century Gothic"/>
              <a:cs typeface="Century Gothic"/>
              <a:sym typeface="Century Gothic"/>
            </a:endParaRPr>
          </a:p>
        </p:txBody>
      </p:sp>
      <p:sp>
        <p:nvSpPr>
          <p:cNvPr id="565" name="Google Shape;565;p29"/>
          <p:cNvSpPr txBox="1"/>
          <p:nvPr/>
        </p:nvSpPr>
        <p:spPr>
          <a:xfrm>
            <a:off x="283850" y="7005400"/>
            <a:ext cx="40086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Century Gothic"/>
                <a:ea typeface="Century Gothic"/>
                <a:cs typeface="Century Gothic"/>
                <a:sym typeface="Century Gothic"/>
              </a:rPr>
              <a:t>RPA programs have a total of about 235 full time </a:t>
            </a:r>
            <a:r>
              <a:rPr lang="en" sz="1200" b="1">
                <a:solidFill>
                  <a:schemeClr val="dk1"/>
                </a:solidFill>
                <a:latin typeface="Century Gothic"/>
                <a:ea typeface="Century Gothic"/>
                <a:cs typeface="Century Gothic"/>
                <a:sym typeface="Century Gothic"/>
              </a:rPr>
              <a:t>developers working on their teams:</a:t>
            </a:r>
            <a:r>
              <a:rPr lang="en" sz="1200">
                <a:solidFill>
                  <a:schemeClr val="dk1"/>
                </a:solidFill>
                <a:latin typeface="Century Gothic"/>
                <a:ea typeface="Century Gothic"/>
                <a:cs typeface="Century Gothic"/>
                <a:sym typeface="Century Gothic"/>
              </a:rPr>
              <a:t> </a:t>
            </a:r>
            <a:r>
              <a:rPr lang="en" sz="1200" b="1">
                <a:solidFill>
                  <a:schemeClr val="dk1"/>
                </a:solidFill>
                <a:latin typeface="Century Gothic"/>
                <a:ea typeface="Century Gothic"/>
                <a:cs typeface="Century Gothic"/>
                <a:sym typeface="Century Gothic"/>
              </a:rPr>
              <a:t>28% (66) are federal employees</a:t>
            </a:r>
            <a:r>
              <a:rPr lang="en" sz="1200">
                <a:solidFill>
                  <a:schemeClr val="dk1"/>
                </a:solidFill>
                <a:latin typeface="Century Gothic"/>
                <a:ea typeface="Century Gothic"/>
                <a:cs typeface="Century Gothic"/>
                <a:sym typeface="Century Gothic"/>
              </a:rPr>
              <a:t> and </a:t>
            </a:r>
            <a:r>
              <a:rPr lang="en" sz="1200" b="1">
                <a:solidFill>
                  <a:schemeClr val="dk1"/>
                </a:solidFill>
                <a:latin typeface="Century Gothic"/>
                <a:ea typeface="Century Gothic"/>
                <a:cs typeface="Century Gothic"/>
                <a:sym typeface="Century Gothic"/>
              </a:rPr>
              <a:t>72%</a:t>
            </a:r>
            <a:r>
              <a:rPr lang="en" sz="1200">
                <a:solidFill>
                  <a:schemeClr val="dk1"/>
                </a:solidFill>
                <a:latin typeface="Century Gothic"/>
                <a:ea typeface="Century Gothic"/>
                <a:cs typeface="Century Gothic"/>
                <a:sym typeface="Century Gothic"/>
              </a:rPr>
              <a:t> </a:t>
            </a:r>
            <a:r>
              <a:rPr lang="en" sz="1200" b="1">
                <a:solidFill>
                  <a:schemeClr val="dk1"/>
                </a:solidFill>
                <a:latin typeface="Century Gothic"/>
                <a:ea typeface="Century Gothic"/>
                <a:cs typeface="Century Gothic"/>
                <a:sym typeface="Century Gothic"/>
              </a:rPr>
              <a:t>(170)</a:t>
            </a:r>
            <a:r>
              <a:rPr lang="en" sz="1200">
                <a:solidFill>
                  <a:schemeClr val="dk1"/>
                </a:solidFill>
                <a:latin typeface="Century Gothic"/>
                <a:ea typeface="Century Gothic"/>
                <a:cs typeface="Century Gothic"/>
                <a:sym typeface="Century Gothic"/>
              </a:rPr>
              <a:t> </a:t>
            </a:r>
            <a:r>
              <a:rPr lang="en" sz="1200" b="1">
                <a:solidFill>
                  <a:schemeClr val="dk1"/>
                </a:solidFill>
                <a:latin typeface="Century Gothic"/>
                <a:ea typeface="Century Gothic"/>
                <a:cs typeface="Century Gothic"/>
                <a:sym typeface="Century Gothic"/>
              </a:rPr>
              <a:t>are contractors.</a:t>
            </a:r>
            <a:r>
              <a:rPr lang="en" sz="1200">
                <a:solidFill>
                  <a:schemeClr val="dk1"/>
                </a:solidFill>
                <a:latin typeface="Century Gothic"/>
                <a:ea typeface="Century Gothic"/>
                <a:cs typeface="Century Gothic"/>
                <a:sym typeface="Century Gothic"/>
              </a:rPr>
              <a:t> </a:t>
            </a:r>
            <a:endParaRPr/>
          </a:p>
        </p:txBody>
      </p:sp>
      <p:sp>
        <p:nvSpPr>
          <p:cNvPr id="566" name="Google Shape;566;p29"/>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17</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pic>
        <p:nvPicPr>
          <p:cNvPr id="571" name="Google Shape;571;p30" descr="Image of digital connectivity and computer motherboard" title="Image of digital connectivity and computer motherboard"/>
          <p:cNvPicPr preferRelativeResize="0"/>
          <p:nvPr/>
        </p:nvPicPr>
        <p:blipFill rotWithShape="1">
          <a:blip r:embed="rId3">
            <a:alphaModFix/>
          </a:blip>
          <a:srcRect l="38114" b="19471"/>
          <a:stretch/>
        </p:blipFill>
        <p:spPr>
          <a:xfrm>
            <a:off x="0" y="3711000"/>
            <a:ext cx="7772402" cy="6347401"/>
          </a:xfrm>
          <a:prstGeom prst="rect">
            <a:avLst/>
          </a:prstGeom>
          <a:noFill/>
          <a:ln>
            <a:noFill/>
          </a:ln>
        </p:spPr>
      </p:pic>
      <p:sp>
        <p:nvSpPr>
          <p:cNvPr id="572" name="Google Shape;572;p30" descr="Light Grey Background" title="Light Grey Background"/>
          <p:cNvSpPr/>
          <p:nvPr/>
        </p:nvSpPr>
        <p:spPr>
          <a:xfrm>
            <a:off x="0" y="0"/>
            <a:ext cx="7772400" cy="37110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8800">
                <a:solidFill>
                  <a:schemeClr val="lt1"/>
                </a:solidFill>
                <a:latin typeface="Century Gothic"/>
                <a:ea typeface="Century Gothic"/>
                <a:cs typeface="Century Gothic"/>
                <a:sym typeface="Century Gothic"/>
              </a:rPr>
              <a:t> </a:t>
            </a:r>
            <a:endParaRPr sz="2200">
              <a:solidFill>
                <a:schemeClr val="lt1"/>
              </a:solidFill>
              <a:latin typeface="Century Gothic"/>
              <a:ea typeface="Century Gothic"/>
              <a:cs typeface="Century Gothic"/>
              <a:sym typeface="Century Gothic"/>
            </a:endParaRPr>
          </a:p>
        </p:txBody>
      </p:sp>
      <p:sp>
        <p:nvSpPr>
          <p:cNvPr id="573" name="Google Shape;573;p30" descr="Federal RPA Program Spotlights&#10;&#10;A showcase of automation use, exploration, &#10;strategies, and growth.&#10;" title="Title of Section - Federal RPA Program Spotlights  A showcase of automation use, exploration,  strategies, and growth."/>
          <p:cNvSpPr>
            <a:spLocks noGrp="1"/>
          </p:cNvSpPr>
          <p:nvPr>
            <p:ph type="title" idx="4294967295"/>
          </p:nvPr>
        </p:nvSpPr>
        <p:spPr>
          <a:xfrm>
            <a:off x="-209550" y="133350"/>
            <a:ext cx="7772400" cy="37110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45720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5500" b="0" i="0" u="none" strike="noStrike" kern="0" cap="none" spc="0" normalizeH="0" baseline="0" noProof="0" dirty="0">
                <a:ln>
                  <a:noFill/>
                </a:ln>
                <a:solidFill>
                  <a:schemeClr val="dk2"/>
                </a:solidFill>
                <a:effectLst/>
                <a:uLnTx/>
                <a:uFillTx/>
                <a:latin typeface="Century Gothic"/>
                <a:ea typeface="Century Gothic"/>
                <a:cs typeface="Century Gothic"/>
                <a:sym typeface="Century Gothic"/>
              </a:rPr>
              <a:t>Federal RPA Program Spotlights</a:t>
            </a:r>
          </a:p>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endParaRPr kumimoji="0" lang="en-US" sz="1100" b="0" i="0" u="none" strike="noStrike" kern="0" cap="none" spc="0" normalizeH="0" baseline="0" noProof="0" dirty="0">
              <a:ln>
                <a:noFill/>
              </a:ln>
              <a:solidFill>
                <a:schemeClr val="dk2"/>
              </a:solidFill>
              <a:effectLst/>
              <a:uLnTx/>
              <a:uFillTx/>
              <a:latin typeface="Century Gothic"/>
              <a:ea typeface="Century Gothic"/>
              <a:cs typeface="Century Gothic"/>
              <a:sym typeface="Century Gothic"/>
            </a:endParaRPr>
          </a:p>
          <a:p>
            <a:pPr marL="0" marR="0" lvl="0" indent="45720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2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A showcase of automation use, exploration, </a:t>
            </a:r>
          </a:p>
          <a:p>
            <a:pPr marL="0" marR="0" lvl="0" indent="45720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2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strategies, and growth.</a:t>
            </a:r>
          </a:p>
        </p:txBody>
      </p:sp>
      <p:sp>
        <p:nvSpPr>
          <p:cNvPr id="574" name="Google Shape;574;p30">
            <a:extLst>
              <a:ext uri="{C183D7F6-B498-43B3-948B-1728B52AA6E4}">
                <adec:decorative xmlns:adec="http://schemas.microsoft.com/office/drawing/2017/decorative" val="1"/>
              </a:ext>
            </a:extLst>
          </p:cNvPr>
          <p:cNvSpPr/>
          <p:nvPr/>
        </p:nvSpPr>
        <p:spPr>
          <a:xfrm>
            <a:off x="0" y="3581400"/>
            <a:ext cx="7772400" cy="129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8"/>
        <p:cNvGrpSpPr/>
        <p:nvPr/>
      </p:nvGrpSpPr>
      <p:grpSpPr>
        <a:xfrm>
          <a:off x="0" y="0"/>
          <a:ext cx="0" cy="0"/>
          <a:chOff x="0" y="0"/>
          <a:chExt cx="0" cy="0"/>
        </a:xfrm>
      </p:grpSpPr>
      <p:sp>
        <p:nvSpPr>
          <p:cNvPr id="579" name="Google Shape;579;p31"/>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19</a:t>
            </a:r>
            <a:endParaRPr/>
          </a:p>
        </p:txBody>
      </p:sp>
      <p:sp>
        <p:nvSpPr>
          <p:cNvPr id="580" name="Google Shape;580;p31">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581" name="Google Shape;581;p31" descr="Dark Grey Background" title="Dark Grey Background"/>
          <p:cNvSpPr/>
          <p:nvPr/>
        </p:nvSpPr>
        <p:spPr>
          <a:xfrm>
            <a:off x="0" y="310575"/>
            <a:ext cx="7772400" cy="10446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582" name="Google Shape;582;p31"/>
          <p:cNvSpPr/>
          <p:nvPr/>
        </p:nvSpPr>
        <p:spPr>
          <a:xfrm>
            <a:off x="180975" y="5375742"/>
            <a:ext cx="3819300" cy="35250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45700" tIns="91425" rIns="45700" bIns="91425" anchor="t" anchorCtr="0">
            <a:noAutofit/>
          </a:bodyPr>
          <a:lstStyle/>
          <a:p>
            <a:pPr marL="0" lvl="0" indent="0" algn="l" rtl="0">
              <a:spcBef>
                <a:spcPts val="0"/>
              </a:spcBef>
              <a:spcAft>
                <a:spcPts val="0"/>
              </a:spcAft>
              <a:buNone/>
            </a:pPr>
            <a:r>
              <a:rPr lang="en" sz="1200" b="1">
                <a:solidFill>
                  <a:srgbClr val="434343"/>
                </a:solidFill>
                <a:latin typeface="Century Gothic"/>
                <a:ea typeface="Century Gothic"/>
                <a:cs typeface="Century Gothic"/>
                <a:sym typeface="Century Gothic"/>
              </a:rPr>
              <a:t>Program Strategy</a:t>
            </a:r>
            <a:endParaRPr sz="1200" b="1">
              <a:solidFill>
                <a:srgbClr val="434343"/>
              </a:solidFill>
              <a:latin typeface="Century Gothic"/>
              <a:ea typeface="Century Gothic"/>
              <a:cs typeface="Century Gothic"/>
              <a:sym typeface="Century Gothic"/>
            </a:endParaRPr>
          </a:p>
          <a:p>
            <a:pPr marL="0" lvl="0" indent="0" algn="l" rtl="0">
              <a:lnSpc>
                <a:spcPct val="115000"/>
              </a:lnSpc>
              <a:spcBef>
                <a:spcPts val="0"/>
              </a:spcBef>
              <a:spcAft>
                <a:spcPts val="0"/>
              </a:spcAft>
              <a:buClr>
                <a:schemeClr val="dk1"/>
              </a:buClr>
              <a:buSzPts val="1100"/>
              <a:buFont typeface="Arial"/>
              <a:buNone/>
            </a:pPr>
            <a:r>
              <a:rPr lang="en" sz="1100">
                <a:solidFill>
                  <a:srgbClr val="222222"/>
                </a:solidFill>
                <a:highlight>
                  <a:schemeClr val="lt1"/>
                </a:highlight>
                <a:latin typeface="Century Gothic"/>
                <a:ea typeface="Century Gothic"/>
                <a:cs typeface="Century Gothic"/>
                <a:sym typeface="Century Gothic"/>
              </a:rPr>
              <a:t>Under the NAVSUP BSC leadership who championed the program, </a:t>
            </a:r>
            <a:r>
              <a:rPr lang="en" sz="1100" b="1">
                <a:solidFill>
                  <a:srgbClr val="222222"/>
                </a:solidFill>
                <a:highlight>
                  <a:schemeClr val="lt1"/>
                </a:highlight>
                <a:latin typeface="Century Gothic"/>
                <a:ea typeface="Century Gothic"/>
                <a:cs typeface="Century Gothic"/>
                <a:sym typeface="Century Gothic"/>
              </a:rPr>
              <a:t>the RPA Federated Governance model provided the structure, methodologies, best practices, and support to deliver eight viable automations and increased program maturity.</a:t>
            </a:r>
            <a:endParaRPr sz="1100">
              <a:solidFill>
                <a:srgbClr val="222222"/>
              </a:solidFill>
              <a:highlight>
                <a:srgbClr val="FFFFFF"/>
              </a:highlight>
              <a:latin typeface="Century Gothic"/>
              <a:ea typeface="Century Gothic"/>
              <a:cs typeface="Century Gothic"/>
              <a:sym typeface="Century Gothic"/>
            </a:endParaRPr>
          </a:p>
          <a:p>
            <a:pPr marL="0" lvl="0" indent="0" algn="l" rtl="0">
              <a:lnSpc>
                <a:spcPct val="115000"/>
              </a:lnSpc>
              <a:spcBef>
                <a:spcPts val="0"/>
              </a:spcBef>
              <a:spcAft>
                <a:spcPts val="0"/>
              </a:spcAft>
              <a:buClr>
                <a:schemeClr val="dk1"/>
              </a:buClr>
              <a:buSzPts val="1100"/>
              <a:buFont typeface="Arial"/>
              <a:buNone/>
            </a:pPr>
            <a:r>
              <a:rPr lang="en" sz="1100">
                <a:solidFill>
                  <a:srgbClr val="222222"/>
                </a:solidFill>
                <a:highlight>
                  <a:srgbClr val="FFFFFF"/>
                </a:highlight>
                <a:latin typeface="Century Gothic"/>
                <a:ea typeface="Century Gothic"/>
                <a:cs typeface="Century Gothic"/>
                <a:sym typeface="Century Gothic"/>
              </a:rPr>
              <a:t>NAVSUP BSC’s RPA program successes during its first full year of operations relied on the </a:t>
            </a:r>
            <a:r>
              <a:rPr lang="en" sz="1100" b="1">
                <a:solidFill>
                  <a:srgbClr val="222222"/>
                </a:solidFill>
                <a:highlight>
                  <a:schemeClr val="lt1"/>
                </a:highlight>
                <a:latin typeface="Century Gothic"/>
                <a:ea typeface="Century Gothic"/>
                <a:cs typeface="Century Gothic"/>
                <a:sym typeface="Century Gothic"/>
              </a:rPr>
              <a:t>Governance Team’s </a:t>
            </a:r>
            <a:r>
              <a:rPr lang="en" sz="1100" b="1">
                <a:solidFill>
                  <a:srgbClr val="222222"/>
                </a:solidFill>
                <a:highlight>
                  <a:srgbClr val="FFFFFF"/>
                </a:highlight>
                <a:latin typeface="Century Gothic"/>
                <a:ea typeface="Century Gothic"/>
                <a:cs typeface="Century Gothic"/>
                <a:sym typeface="Century Gothic"/>
              </a:rPr>
              <a:t>six strategic principles</a:t>
            </a:r>
            <a:r>
              <a:rPr lang="en" sz="1100">
                <a:solidFill>
                  <a:srgbClr val="222222"/>
                </a:solidFill>
                <a:highlight>
                  <a:srgbClr val="FFFFFF"/>
                </a:highlight>
                <a:latin typeface="Century Gothic"/>
                <a:ea typeface="Century Gothic"/>
                <a:cs typeface="Century Gothic"/>
                <a:sym typeface="Century Gothic"/>
              </a:rPr>
              <a:t>: </a:t>
            </a:r>
            <a:br>
              <a:rPr lang="en" sz="1100">
                <a:solidFill>
                  <a:srgbClr val="222222"/>
                </a:solidFill>
                <a:highlight>
                  <a:srgbClr val="FFFFFF"/>
                </a:highlight>
                <a:latin typeface="Century Gothic"/>
                <a:ea typeface="Century Gothic"/>
                <a:cs typeface="Century Gothic"/>
                <a:sym typeface="Century Gothic"/>
              </a:rPr>
            </a:br>
            <a:r>
              <a:rPr lang="en" sz="1100">
                <a:solidFill>
                  <a:srgbClr val="222222"/>
                </a:solidFill>
                <a:highlight>
                  <a:srgbClr val="FFFFFF"/>
                </a:highlight>
                <a:latin typeface="Century Gothic"/>
                <a:ea typeface="Century Gothic"/>
                <a:cs typeface="Century Gothic"/>
                <a:sym typeface="Century Gothic"/>
              </a:rPr>
              <a:t>* engaging with key stakeholders and leadership; </a:t>
            </a:r>
            <a:br>
              <a:rPr lang="en" sz="1100">
                <a:solidFill>
                  <a:srgbClr val="222222"/>
                </a:solidFill>
                <a:highlight>
                  <a:srgbClr val="FFFFFF"/>
                </a:highlight>
                <a:latin typeface="Century Gothic"/>
                <a:ea typeface="Century Gothic"/>
                <a:cs typeface="Century Gothic"/>
                <a:sym typeface="Century Gothic"/>
              </a:rPr>
            </a:br>
            <a:r>
              <a:rPr lang="en" sz="1100">
                <a:solidFill>
                  <a:srgbClr val="222222"/>
                </a:solidFill>
                <a:highlight>
                  <a:srgbClr val="FFFFFF"/>
                </a:highlight>
                <a:latin typeface="Century Gothic"/>
                <a:ea typeface="Century Gothic"/>
                <a:cs typeface="Century Gothic"/>
                <a:sym typeface="Century Gothic"/>
              </a:rPr>
              <a:t>* using a value-focused mindset to quickly identify process automation opportunities; </a:t>
            </a:r>
            <a:br>
              <a:rPr lang="en" sz="1100">
                <a:solidFill>
                  <a:srgbClr val="222222"/>
                </a:solidFill>
                <a:highlight>
                  <a:srgbClr val="FFFFFF"/>
                </a:highlight>
                <a:latin typeface="Century Gothic"/>
                <a:ea typeface="Century Gothic"/>
                <a:cs typeface="Century Gothic"/>
                <a:sym typeface="Century Gothic"/>
              </a:rPr>
            </a:br>
            <a:r>
              <a:rPr lang="en" sz="1100">
                <a:solidFill>
                  <a:srgbClr val="222222"/>
                </a:solidFill>
                <a:highlight>
                  <a:srgbClr val="FFFFFF"/>
                </a:highlight>
                <a:latin typeface="Century Gothic"/>
                <a:ea typeface="Century Gothic"/>
                <a:cs typeface="Century Gothic"/>
                <a:sym typeface="Century Gothic"/>
              </a:rPr>
              <a:t>* delivering RPA with speed and agility via the myNAVSUP RPA Portal and BOT Templates; </a:t>
            </a:r>
            <a:br>
              <a:rPr lang="en" sz="1100">
                <a:solidFill>
                  <a:srgbClr val="222222"/>
                </a:solidFill>
                <a:highlight>
                  <a:srgbClr val="FFFFFF"/>
                </a:highlight>
                <a:latin typeface="Century Gothic"/>
                <a:ea typeface="Century Gothic"/>
                <a:cs typeface="Century Gothic"/>
                <a:sym typeface="Century Gothic"/>
              </a:rPr>
            </a:br>
            <a:r>
              <a:rPr lang="en" sz="1100">
                <a:solidFill>
                  <a:srgbClr val="222222"/>
                </a:solidFill>
                <a:highlight>
                  <a:srgbClr val="FFFFFF"/>
                </a:highlight>
                <a:latin typeface="Century Gothic"/>
                <a:ea typeface="Century Gothic"/>
                <a:cs typeface="Century Gothic"/>
                <a:sym typeface="Century Gothic"/>
              </a:rPr>
              <a:t>* developing expertise with tailored training and over-the-shoulder support model; </a:t>
            </a:r>
            <a:br>
              <a:rPr lang="en" sz="1100">
                <a:solidFill>
                  <a:srgbClr val="222222"/>
                </a:solidFill>
                <a:highlight>
                  <a:srgbClr val="FFFFFF"/>
                </a:highlight>
                <a:latin typeface="Century Gothic"/>
                <a:ea typeface="Century Gothic"/>
                <a:cs typeface="Century Gothic"/>
                <a:sym typeface="Century Gothic"/>
              </a:rPr>
            </a:br>
            <a:r>
              <a:rPr lang="en" sz="1100">
                <a:solidFill>
                  <a:srgbClr val="222222"/>
                </a:solidFill>
                <a:highlight>
                  <a:srgbClr val="FFFFFF"/>
                </a:highlight>
                <a:latin typeface="Century Gothic"/>
                <a:ea typeface="Century Gothic"/>
                <a:cs typeface="Century Gothic"/>
                <a:sym typeface="Century Gothic"/>
              </a:rPr>
              <a:t>* evolving into a self-sustaining program by empowering citizen developers to create their own automations; and </a:t>
            </a:r>
            <a:br>
              <a:rPr lang="en" sz="1100">
                <a:solidFill>
                  <a:srgbClr val="222222"/>
                </a:solidFill>
                <a:highlight>
                  <a:srgbClr val="FFFFFF"/>
                </a:highlight>
                <a:latin typeface="Century Gothic"/>
                <a:ea typeface="Century Gothic"/>
                <a:cs typeface="Century Gothic"/>
                <a:sym typeface="Century Gothic"/>
              </a:rPr>
            </a:br>
            <a:r>
              <a:rPr lang="en" sz="1100">
                <a:solidFill>
                  <a:srgbClr val="222222"/>
                </a:solidFill>
                <a:highlight>
                  <a:srgbClr val="FFFFFF"/>
                </a:highlight>
                <a:latin typeface="Century Gothic"/>
                <a:ea typeface="Century Gothic"/>
                <a:cs typeface="Century Gothic"/>
                <a:sym typeface="Century Gothic"/>
              </a:rPr>
              <a:t>* focusing on security and IA compliance. </a:t>
            </a:r>
            <a:br>
              <a:rPr lang="en" sz="1100">
                <a:solidFill>
                  <a:srgbClr val="222222"/>
                </a:solidFill>
                <a:highlight>
                  <a:srgbClr val="FFFFFF"/>
                </a:highlight>
                <a:latin typeface="Century Gothic"/>
                <a:ea typeface="Century Gothic"/>
                <a:cs typeface="Century Gothic"/>
                <a:sym typeface="Century Gothic"/>
              </a:rPr>
            </a:br>
            <a:br>
              <a:rPr lang="en" sz="1100">
                <a:solidFill>
                  <a:srgbClr val="222222"/>
                </a:solidFill>
                <a:highlight>
                  <a:srgbClr val="FFFFFF"/>
                </a:highlight>
                <a:latin typeface="Century Gothic"/>
                <a:ea typeface="Century Gothic"/>
                <a:cs typeface="Century Gothic"/>
                <a:sym typeface="Century Gothic"/>
              </a:rPr>
            </a:br>
            <a:endParaRPr sz="1100" b="1">
              <a:solidFill>
                <a:srgbClr val="222222"/>
              </a:solidFill>
              <a:highlight>
                <a:srgbClr val="FFFFFF"/>
              </a:highlight>
              <a:latin typeface="Century Gothic"/>
              <a:ea typeface="Century Gothic"/>
              <a:cs typeface="Century Gothic"/>
              <a:sym typeface="Century Gothic"/>
            </a:endParaRPr>
          </a:p>
          <a:p>
            <a:pPr marL="0" lvl="0" indent="0" algn="l" rtl="0">
              <a:lnSpc>
                <a:spcPct val="115000"/>
              </a:lnSpc>
              <a:spcBef>
                <a:spcPts val="0"/>
              </a:spcBef>
              <a:spcAft>
                <a:spcPts val="0"/>
              </a:spcAft>
              <a:buClr>
                <a:schemeClr val="dk1"/>
              </a:buClr>
              <a:buSzPts val="1100"/>
              <a:buFont typeface="Arial"/>
              <a:buNone/>
            </a:pPr>
            <a:r>
              <a:rPr lang="en" sz="1100">
                <a:solidFill>
                  <a:srgbClr val="222222"/>
                </a:solidFill>
                <a:highlight>
                  <a:srgbClr val="FFFFFF"/>
                </a:highlight>
                <a:latin typeface="Calibri"/>
                <a:ea typeface="Calibri"/>
                <a:cs typeface="Calibri"/>
                <a:sym typeface="Calibri"/>
              </a:rPr>
              <a:t> </a:t>
            </a:r>
            <a:endParaRPr sz="1100">
              <a:solidFill>
                <a:srgbClr val="222222"/>
              </a:solidFill>
              <a:highlight>
                <a:srgbClr val="FFFFFF"/>
              </a:highlight>
              <a:latin typeface="Calibri"/>
              <a:ea typeface="Calibri"/>
              <a:cs typeface="Calibri"/>
              <a:sym typeface="Calibri"/>
            </a:endParaRPr>
          </a:p>
          <a:p>
            <a:pPr marL="0" lvl="0" indent="0" algn="just" rtl="0">
              <a:lnSpc>
                <a:spcPct val="115000"/>
              </a:lnSpc>
              <a:spcBef>
                <a:spcPts val="0"/>
              </a:spcBef>
              <a:spcAft>
                <a:spcPts val="0"/>
              </a:spcAft>
              <a:buNone/>
            </a:pPr>
            <a:endParaRPr sz="1100">
              <a:solidFill>
                <a:schemeClr val="dk1"/>
              </a:solidFill>
              <a:highlight>
                <a:srgbClr val="FFFFFF"/>
              </a:highlight>
              <a:latin typeface="Open Sans"/>
              <a:ea typeface="Open Sans"/>
              <a:cs typeface="Open Sans"/>
              <a:sym typeface="Open Sans"/>
            </a:endParaRPr>
          </a:p>
          <a:p>
            <a:pPr marL="0" lvl="0" indent="0" algn="l" rtl="0">
              <a:lnSpc>
                <a:spcPct val="115000"/>
              </a:lnSpc>
              <a:spcBef>
                <a:spcPts val="1100"/>
              </a:spcBef>
              <a:spcAft>
                <a:spcPts val="0"/>
              </a:spcAft>
              <a:buNone/>
            </a:pPr>
            <a:endParaRPr sz="1100">
              <a:solidFill>
                <a:schemeClr val="dk1"/>
              </a:solidFill>
            </a:endParaRPr>
          </a:p>
          <a:p>
            <a:pPr marL="0" lvl="0" indent="0" algn="just" rtl="0">
              <a:lnSpc>
                <a:spcPct val="115000"/>
              </a:lnSpc>
              <a:spcBef>
                <a:spcPts val="0"/>
              </a:spcBef>
              <a:spcAft>
                <a:spcPts val="0"/>
              </a:spcAft>
              <a:buClr>
                <a:schemeClr val="dk1"/>
              </a:buClr>
              <a:buSzPts val="1100"/>
              <a:buFont typeface="Arial"/>
              <a:buNone/>
            </a:pPr>
            <a:endParaRPr sz="1050">
              <a:solidFill>
                <a:schemeClr val="dk1"/>
              </a:solidFill>
              <a:highlight>
                <a:srgbClr val="FFFFFF"/>
              </a:highlight>
              <a:latin typeface="Open Sans"/>
              <a:ea typeface="Open Sans"/>
              <a:cs typeface="Open Sans"/>
              <a:sym typeface="Open Sans"/>
            </a:endParaRPr>
          </a:p>
          <a:p>
            <a:pPr marL="0" lvl="0" indent="0" algn="l" rtl="0">
              <a:lnSpc>
                <a:spcPct val="115000"/>
              </a:lnSpc>
              <a:spcBef>
                <a:spcPts val="110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None/>
            </a:pPr>
            <a:endParaRPr sz="1000">
              <a:solidFill>
                <a:srgbClr val="434343"/>
              </a:solidFill>
              <a:latin typeface="Century Gothic"/>
              <a:ea typeface="Century Gothic"/>
              <a:cs typeface="Century Gothic"/>
              <a:sym typeface="Century Gothic"/>
            </a:endParaRPr>
          </a:p>
        </p:txBody>
      </p:sp>
      <p:sp>
        <p:nvSpPr>
          <p:cNvPr id="583" name="Google Shape;583;p31"/>
          <p:cNvSpPr/>
          <p:nvPr/>
        </p:nvSpPr>
        <p:spPr>
          <a:xfrm>
            <a:off x="4000400" y="5551175"/>
            <a:ext cx="3695700" cy="35250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b="1">
                <a:solidFill>
                  <a:srgbClr val="222222"/>
                </a:solidFill>
                <a:highlight>
                  <a:srgbClr val="FFFFFF"/>
                </a:highlight>
                <a:latin typeface="Century Gothic"/>
                <a:ea typeface="Century Gothic"/>
                <a:cs typeface="Century Gothic"/>
                <a:sym typeface="Century Gothic"/>
              </a:rPr>
              <a:t>What’s Next/2022 Goals</a:t>
            </a:r>
            <a:endParaRPr sz="1200" b="1">
              <a:solidFill>
                <a:srgbClr val="222222"/>
              </a:solidFill>
              <a:highlight>
                <a:srgbClr val="FFFFFF"/>
              </a:highlight>
              <a:latin typeface="Century Gothic"/>
              <a:ea typeface="Century Gothic"/>
              <a:cs typeface="Century Gothic"/>
              <a:sym typeface="Century Gothic"/>
            </a:endParaRPr>
          </a:p>
          <a:p>
            <a:pPr marL="0" lvl="0" indent="0" algn="l" rtl="0">
              <a:lnSpc>
                <a:spcPct val="115000"/>
              </a:lnSpc>
              <a:spcBef>
                <a:spcPts val="0"/>
              </a:spcBef>
              <a:spcAft>
                <a:spcPts val="0"/>
              </a:spcAft>
              <a:buNone/>
            </a:pPr>
            <a:r>
              <a:rPr lang="en" sz="1100">
                <a:solidFill>
                  <a:srgbClr val="222222"/>
                </a:solidFill>
                <a:highlight>
                  <a:srgbClr val="FFFFFF"/>
                </a:highlight>
                <a:latin typeface="Century Gothic"/>
                <a:ea typeface="Century Gothic"/>
                <a:cs typeface="Century Gothic"/>
                <a:sym typeface="Century Gothic"/>
              </a:rPr>
              <a:t>We made grand strides in our first year of operations. Our desire to increase program maturity drives our program’s year two focus areas. We want to keep increasing our positive ROI, we also want to distinguish ourselves as an established leader in RPA. We have to focus on daily service operations to ensure stability, satisfaction, and increased efficiency; </a:t>
            </a:r>
            <a:endParaRPr sz="1100">
              <a:solidFill>
                <a:srgbClr val="222222"/>
              </a:solidFill>
              <a:highlight>
                <a:srgbClr val="FFFFFF"/>
              </a:highlight>
              <a:latin typeface="Century Gothic"/>
              <a:ea typeface="Century Gothic"/>
              <a:cs typeface="Century Gothic"/>
              <a:sym typeface="Century Gothic"/>
            </a:endParaRPr>
          </a:p>
          <a:p>
            <a:pPr marL="457200" lvl="0" indent="-298450" algn="l" rtl="0">
              <a:lnSpc>
                <a:spcPct val="115000"/>
              </a:lnSpc>
              <a:spcBef>
                <a:spcPts val="0"/>
              </a:spcBef>
              <a:spcAft>
                <a:spcPts val="0"/>
              </a:spcAft>
              <a:buClr>
                <a:srgbClr val="222222"/>
              </a:buClr>
              <a:buSzPts val="1100"/>
              <a:buFont typeface="Century Gothic"/>
              <a:buChar char="●"/>
            </a:pPr>
            <a:r>
              <a:rPr lang="en" sz="1100">
                <a:solidFill>
                  <a:srgbClr val="222222"/>
                </a:solidFill>
                <a:highlight>
                  <a:srgbClr val="FFFFFF"/>
                </a:highlight>
                <a:latin typeface="Century Gothic"/>
                <a:ea typeface="Century Gothic"/>
                <a:cs typeface="Century Gothic"/>
                <a:sym typeface="Century Gothic"/>
              </a:rPr>
              <a:t>We want to help Fleet Logistic Center establish their own ROCs for program scale; </a:t>
            </a:r>
            <a:endParaRPr sz="1100">
              <a:solidFill>
                <a:srgbClr val="222222"/>
              </a:solidFill>
              <a:highlight>
                <a:srgbClr val="FFFFFF"/>
              </a:highlight>
              <a:latin typeface="Century Gothic"/>
              <a:ea typeface="Century Gothic"/>
              <a:cs typeface="Century Gothic"/>
              <a:sym typeface="Century Gothic"/>
            </a:endParaRPr>
          </a:p>
          <a:p>
            <a:pPr marL="457200" lvl="0" indent="-298450" algn="l" rtl="0">
              <a:lnSpc>
                <a:spcPct val="115000"/>
              </a:lnSpc>
              <a:spcBef>
                <a:spcPts val="0"/>
              </a:spcBef>
              <a:spcAft>
                <a:spcPts val="0"/>
              </a:spcAft>
              <a:buClr>
                <a:srgbClr val="222222"/>
              </a:buClr>
              <a:buSzPts val="1100"/>
              <a:buFont typeface="Century Gothic"/>
              <a:buChar char="●"/>
            </a:pPr>
            <a:r>
              <a:rPr lang="en" sz="1100">
                <a:solidFill>
                  <a:srgbClr val="222222"/>
                </a:solidFill>
                <a:highlight>
                  <a:srgbClr val="FFFFFF"/>
                </a:highlight>
                <a:latin typeface="Century Gothic"/>
                <a:ea typeface="Century Gothic"/>
                <a:cs typeface="Century Gothic"/>
                <a:sym typeface="Century Gothic"/>
              </a:rPr>
              <a:t>We want to prioritize automation opportunities to deliver high value return on investment automations; and,</a:t>
            </a:r>
            <a:endParaRPr sz="1100">
              <a:solidFill>
                <a:srgbClr val="222222"/>
              </a:solidFill>
              <a:highlight>
                <a:srgbClr val="FFFFFF"/>
              </a:highlight>
              <a:latin typeface="Century Gothic"/>
              <a:ea typeface="Century Gothic"/>
              <a:cs typeface="Century Gothic"/>
              <a:sym typeface="Century Gothic"/>
            </a:endParaRPr>
          </a:p>
          <a:p>
            <a:pPr marL="457200" lvl="0" indent="-298450" algn="l" rtl="0">
              <a:lnSpc>
                <a:spcPct val="115000"/>
              </a:lnSpc>
              <a:spcBef>
                <a:spcPts val="0"/>
              </a:spcBef>
              <a:spcAft>
                <a:spcPts val="0"/>
              </a:spcAft>
              <a:buClr>
                <a:srgbClr val="222222"/>
              </a:buClr>
              <a:buSzPts val="1100"/>
              <a:buFont typeface="Century Gothic"/>
              <a:buChar char="●"/>
            </a:pPr>
            <a:r>
              <a:rPr lang="en" sz="1100">
                <a:solidFill>
                  <a:srgbClr val="222222"/>
                </a:solidFill>
                <a:highlight>
                  <a:srgbClr val="FFFFFF"/>
                </a:highlight>
                <a:latin typeface="Century Gothic"/>
                <a:ea typeface="Century Gothic"/>
                <a:cs typeface="Century Gothic"/>
                <a:sym typeface="Century Gothic"/>
              </a:rPr>
              <a:t>We want to develop a growth, advanced-capabilities mindset and forward thinking to accelerate Intelligent Automations within NAVSUP.</a:t>
            </a:r>
            <a:endParaRPr sz="1100">
              <a:solidFill>
                <a:srgbClr val="434343"/>
              </a:solidFill>
              <a:latin typeface="Century Gothic"/>
              <a:ea typeface="Century Gothic"/>
              <a:cs typeface="Century Gothic"/>
              <a:sym typeface="Century Gothic"/>
            </a:endParaRPr>
          </a:p>
        </p:txBody>
      </p:sp>
      <p:sp>
        <p:nvSpPr>
          <p:cNvPr id="584" name="Google Shape;584;p31"/>
          <p:cNvSpPr/>
          <p:nvPr/>
        </p:nvSpPr>
        <p:spPr>
          <a:xfrm>
            <a:off x="0" y="9305900"/>
            <a:ext cx="7772400" cy="283200"/>
          </a:xfrm>
          <a:prstGeom prst="rect">
            <a:avLst/>
          </a:prstGeom>
          <a:solidFill>
            <a:srgbClr val="666666"/>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rgbClr val="FFFFFF"/>
                </a:solidFill>
                <a:latin typeface="Century Gothic"/>
                <a:ea typeface="Century Gothic"/>
                <a:cs typeface="Century Gothic"/>
                <a:sym typeface="Century Gothic"/>
              </a:rPr>
              <a:t>Program Lead and POC:</a:t>
            </a:r>
            <a:r>
              <a:rPr lang="en" sz="1000">
                <a:solidFill>
                  <a:srgbClr val="FFFFFF"/>
                </a:solidFill>
                <a:latin typeface="Century Gothic"/>
                <a:ea typeface="Century Gothic"/>
                <a:cs typeface="Century Gothic"/>
                <a:sym typeface="Century Gothic"/>
              </a:rPr>
              <a:t> Allison Holle, RPA Project Manager </a:t>
            </a:r>
            <a:endParaRPr sz="1000">
              <a:solidFill>
                <a:srgbClr val="FFFFFF"/>
              </a:solidFill>
              <a:latin typeface="Century Gothic"/>
              <a:ea typeface="Century Gothic"/>
              <a:cs typeface="Century Gothic"/>
              <a:sym typeface="Century Gothic"/>
            </a:endParaRPr>
          </a:p>
        </p:txBody>
      </p:sp>
      <p:sp>
        <p:nvSpPr>
          <p:cNvPr id="585" name="Google Shape;585;p31" descr="Program Spotlight: Naval Supply Systems Command, Business Systems Center " title="Title - Program Spotlight: Naval Supply Systems Command, Business Systems Center "/>
          <p:cNvSpPr>
            <a:spLocks noGrp="1"/>
          </p:cNvSpPr>
          <p:nvPr>
            <p:ph type="title" idx="4294967295"/>
          </p:nvPr>
        </p:nvSpPr>
        <p:spPr>
          <a:xfrm>
            <a:off x="0" y="310575"/>
            <a:ext cx="75387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Program Spotlight: </a:t>
            </a:r>
            <a:r>
              <a:rPr kumimoji="0" lang="en-US" sz="23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Naval Supply Systems Command, Business Systems Center </a:t>
            </a:r>
          </a:p>
        </p:txBody>
      </p:sp>
      <p:sp>
        <p:nvSpPr>
          <p:cNvPr id="586" name="Google Shape;586;p31"/>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587" name="Google Shape;587;p31"/>
          <p:cNvSpPr txBox="1"/>
          <p:nvPr/>
        </p:nvSpPr>
        <p:spPr>
          <a:xfrm>
            <a:off x="4000400" y="1399225"/>
            <a:ext cx="3638400" cy="189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Century Gothic"/>
                <a:ea typeface="Century Gothic"/>
                <a:cs typeface="Century Gothic"/>
                <a:sym typeface="Century Gothic"/>
              </a:rPr>
              <a:t>RPA Use Case Spotlight</a:t>
            </a:r>
            <a:endParaRPr sz="1200" b="1">
              <a:latin typeface="Century Gothic"/>
              <a:ea typeface="Century Gothic"/>
              <a:cs typeface="Century Gothic"/>
              <a:sym typeface="Century Gothic"/>
            </a:endParaRPr>
          </a:p>
          <a:p>
            <a:pPr marL="0" lvl="0" indent="0" algn="l" rtl="0">
              <a:lnSpc>
                <a:spcPct val="100000"/>
              </a:lnSpc>
              <a:spcBef>
                <a:spcPts val="0"/>
              </a:spcBef>
              <a:spcAft>
                <a:spcPts val="1000"/>
              </a:spcAft>
              <a:buClr>
                <a:schemeClr val="dk1"/>
              </a:buClr>
              <a:buSzPts val="1100"/>
              <a:buFont typeface="Arial"/>
              <a:buNone/>
            </a:pPr>
            <a:r>
              <a:rPr lang="en" sz="1100">
                <a:solidFill>
                  <a:srgbClr val="222222"/>
                </a:solidFill>
                <a:highlight>
                  <a:srgbClr val="FFFFFF"/>
                </a:highlight>
                <a:latin typeface="Century Gothic"/>
                <a:ea typeface="Century Gothic"/>
                <a:cs typeface="Century Gothic"/>
                <a:sym typeface="Century Gothic"/>
              </a:rPr>
              <a:t>NAVSUP BSC’s </a:t>
            </a:r>
            <a:r>
              <a:rPr lang="en" sz="1100" b="1">
                <a:solidFill>
                  <a:srgbClr val="222222"/>
                </a:solidFill>
                <a:highlight>
                  <a:srgbClr val="FFFFFF"/>
                </a:highlight>
                <a:latin typeface="Century Gothic"/>
                <a:ea typeface="Century Gothic"/>
                <a:cs typeface="Century Gothic"/>
                <a:sym typeface="Century Gothic"/>
              </a:rPr>
              <a:t>HAZMAT Automation</a:t>
            </a:r>
            <a:r>
              <a:rPr lang="en" sz="1100">
                <a:solidFill>
                  <a:srgbClr val="222222"/>
                </a:solidFill>
                <a:highlight>
                  <a:srgbClr val="FFFFFF"/>
                </a:highlight>
                <a:latin typeface="Century Gothic"/>
                <a:ea typeface="Century Gothic"/>
                <a:cs typeface="Century Gothic"/>
                <a:sym typeface="Century Gothic"/>
              </a:rPr>
              <a:t> increased value-to-mission performance and improved operational quality by automating manual entry of data into Navy ERP. This automation opens and reads data from the web-based platform (Hazardous Material Management Tool) and automates entering material, quantity, where, batch, partner, and Navy custom field tabs in the goods movement transaction code in ERP.</a:t>
            </a:r>
            <a:endParaRPr>
              <a:latin typeface="Century Gothic"/>
              <a:ea typeface="Century Gothic"/>
              <a:cs typeface="Century Gothic"/>
              <a:sym typeface="Century Gothic"/>
            </a:endParaRPr>
          </a:p>
        </p:txBody>
      </p:sp>
      <p:sp>
        <p:nvSpPr>
          <p:cNvPr id="588" name="Google Shape;588;p31"/>
          <p:cNvSpPr txBox="1"/>
          <p:nvPr/>
        </p:nvSpPr>
        <p:spPr>
          <a:xfrm>
            <a:off x="180975" y="1399225"/>
            <a:ext cx="3819300" cy="40533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 sz="1200" b="1">
                <a:latin typeface="Century Gothic"/>
                <a:ea typeface="Century Gothic"/>
                <a:cs typeface="Century Gothic"/>
                <a:sym typeface="Century Gothic"/>
              </a:rPr>
              <a:t>Top Five Program Successes </a:t>
            </a:r>
            <a:endParaRPr sz="1200" b="1">
              <a:latin typeface="Century Gothic"/>
              <a:ea typeface="Century Gothic"/>
              <a:cs typeface="Century Gothic"/>
              <a:sym typeface="Century Gothic"/>
            </a:endParaRPr>
          </a:p>
          <a:p>
            <a:pPr marL="0" lvl="0" indent="0" algn="l" rtl="0">
              <a:lnSpc>
                <a:spcPct val="100000"/>
              </a:lnSpc>
              <a:spcBef>
                <a:spcPts val="0"/>
              </a:spcBef>
              <a:spcAft>
                <a:spcPts val="0"/>
              </a:spcAft>
              <a:buClr>
                <a:schemeClr val="dk1"/>
              </a:buClr>
              <a:buSzPts val="1100"/>
              <a:buFont typeface="Arial"/>
              <a:buNone/>
            </a:pPr>
            <a:r>
              <a:rPr lang="en" sz="1100">
                <a:solidFill>
                  <a:srgbClr val="222222"/>
                </a:solidFill>
                <a:latin typeface="Century Gothic"/>
                <a:ea typeface="Century Gothic"/>
                <a:cs typeface="Century Gothic"/>
                <a:sym typeface="Century Gothic"/>
              </a:rPr>
              <a:t>Naval Supply Systems Command (NAVSUP) Business </a:t>
            </a:r>
            <a:r>
              <a:rPr lang="en" sz="1100">
                <a:solidFill>
                  <a:srgbClr val="222222"/>
                </a:solidFill>
                <a:highlight>
                  <a:srgbClr val="FFFFFF"/>
                </a:highlight>
                <a:latin typeface="Century Gothic"/>
                <a:ea typeface="Century Gothic"/>
                <a:cs typeface="Century Gothic"/>
                <a:sym typeface="Century Gothic"/>
              </a:rPr>
              <a:t>Systems Center (BSC) uses RPA to increase value-to-mission and scale efficiencies across the enterprise. Major accomplishments include:</a:t>
            </a:r>
            <a:endParaRPr sz="1100">
              <a:solidFill>
                <a:srgbClr val="222222"/>
              </a:solidFill>
              <a:highlight>
                <a:srgbClr val="FFFFFF"/>
              </a:highlight>
              <a:latin typeface="Century Gothic"/>
              <a:ea typeface="Century Gothic"/>
              <a:cs typeface="Century Gothic"/>
              <a:sym typeface="Century Gothic"/>
            </a:endParaRPr>
          </a:p>
          <a:p>
            <a:pPr marL="228600" lvl="0" indent="-184150" algn="l" rtl="0">
              <a:lnSpc>
                <a:spcPct val="100000"/>
              </a:lnSpc>
              <a:spcBef>
                <a:spcPts val="1000"/>
              </a:spcBef>
              <a:spcAft>
                <a:spcPts val="0"/>
              </a:spcAft>
              <a:buClr>
                <a:srgbClr val="222222"/>
              </a:buClr>
              <a:buSzPts val="1100"/>
              <a:buFont typeface="Century Gothic"/>
              <a:buAutoNum type="arabicPeriod"/>
            </a:pPr>
            <a:r>
              <a:rPr lang="en" sz="1100" b="1">
                <a:solidFill>
                  <a:srgbClr val="222222"/>
                </a:solidFill>
                <a:highlight>
                  <a:srgbClr val="FFFFFF"/>
                </a:highlight>
                <a:latin typeface="Century Gothic"/>
                <a:ea typeface="Century Gothic"/>
                <a:cs typeface="Century Gothic"/>
                <a:sym typeface="Century Gothic"/>
              </a:rPr>
              <a:t>Made comprehensive RPA processes operational</a:t>
            </a:r>
            <a:r>
              <a:rPr lang="en" sz="1100">
                <a:solidFill>
                  <a:srgbClr val="222222"/>
                </a:solidFill>
                <a:highlight>
                  <a:srgbClr val="FFFFFF"/>
                </a:highlight>
                <a:latin typeface="Century Gothic"/>
                <a:ea typeface="Century Gothic"/>
                <a:cs typeface="Century Gothic"/>
                <a:sym typeface="Century Gothic"/>
              </a:rPr>
              <a:t> from conception to automation execution.</a:t>
            </a:r>
            <a:endParaRPr sz="1100">
              <a:solidFill>
                <a:srgbClr val="222222"/>
              </a:solidFill>
              <a:highlight>
                <a:srgbClr val="FFFFFF"/>
              </a:highlight>
              <a:latin typeface="Century Gothic"/>
              <a:ea typeface="Century Gothic"/>
              <a:cs typeface="Century Gothic"/>
              <a:sym typeface="Century Gothic"/>
            </a:endParaRPr>
          </a:p>
          <a:p>
            <a:pPr marL="228600" lvl="0" indent="-184150" algn="l" rtl="0">
              <a:lnSpc>
                <a:spcPct val="100000"/>
              </a:lnSpc>
              <a:spcBef>
                <a:spcPts val="0"/>
              </a:spcBef>
              <a:spcAft>
                <a:spcPts val="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Produced a robust, </a:t>
            </a:r>
            <a:r>
              <a:rPr lang="en" sz="1100" b="1">
                <a:solidFill>
                  <a:srgbClr val="222222"/>
                </a:solidFill>
                <a:highlight>
                  <a:srgbClr val="FFFFFF"/>
                </a:highlight>
                <a:latin typeface="Century Gothic"/>
                <a:ea typeface="Century Gothic"/>
                <a:cs typeface="Century Gothic"/>
                <a:sym typeface="Century Gothic"/>
              </a:rPr>
              <a:t>federated governance model that provides program structure and enables commands</a:t>
            </a:r>
            <a:r>
              <a:rPr lang="en" sz="1100">
                <a:solidFill>
                  <a:srgbClr val="222222"/>
                </a:solidFill>
                <a:highlight>
                  <a:srgbClr val="FFFFFF"/>
                </a:highlight>
                <a:latin typeface="Century Gothic"/>
                <a:ea typeface="Century Gothic"/>
                <a:cs typeface="Century Gothic"/>
                <a:sym typeface="Century Gothic"/>
              </a:rPr>
              <a:t> to establish their own Robotic Operations Centers (ROCs).</a:t>
            </a:r>
            <a:endParaRPr sz="1100">
              <a:solidFill>
                <a:srgbClr val="222222"/>
              </a:solidFill>
              <a:highlight>
                <a:srgbClr val="FFFFFF"/>
              </a:highlight>
              <a:latin typeface="Century Gothic"/>
              <a:ea typeface="Century Gothic"/>
              <a:cs typeface="Century Gothic"/>
              <a:sym typeface="Century Gothic"/>
            </a:endParaRPr>
          </a:p>
          <a:p>
            <a:pPr marL="228600" lvl="0" indent="-184150" algn="l" rtl="0">
              <a:lnSpc>
                <a:spcPct val="100000"/>
              </a:lnSpc>
              <a:spcBef>
                <a:spcPts val="0"/>
              </a:spcBef>
              <a:spcAft>
                <a:spcPts val="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A </a:t>
            </a:r>
            <a:r>
              <a:rPr lang="en" sz="1100" b="1">
                <a:solidFill>
                  <a:srgbClr val="222222"/>
                </a:solidFill>
                <a:highlight>
                  <a:srgbClr val="FFFFFF"/>
                </a:highlight>
                <a:latin typeface="Century Gothic"/>
                <a:ea typeface="Century Gothic"/>
                <a:cs typeface="Century Gothic"/>
                <a:sym typeface="Century Gothic"/>
              </a:rPr>
              <a:t>centralized RPA portal hub</a:t>
            </a:r>
            <a:r>
              <a:rPr lang="en" sz="1100">
                <a:solidFill>
                  <a:srgbClr val="222222"/>
                </a:solidFill>
                <a:highlight>
                  <a:srgbClr val="FFFFFF"/>
                </a:highlight>
                <a:latin typeface="Century Gothic"/>
                <a:ea typeface="Century Gothic"/>
                <a:cs typeface="Century Gothic"/>
                <a:sym typeface="Century Gothic"/>
              </a:rPr>
              <a:t> for opportunity input, tracking, dashboards, and program information content.</a:t>
            </a:r>
            <a:endParaRPr sz="1100">
              <a:solidFill>
                <a:srgbClr val="222222"/>
              </a:solidFill>
              <a:highlight>
                <a:srgbClr val="FFFFFF"/>
              </a:highlight>
              <a:latin typeface="Century Gothic"/>
              <a:ea typeface="Century Gothic"/>
              <a:cs typeface="Century Gothic"/>
              <a:sym typeface="Century Gothic"/>
            </a:endParaRPr>
          </a:p>
          <a:p>
            <a:pPr marL="228600" lvl="0" indent="-184150" algn="l" rtl="0">
              <a:lnSpc>
                <a:spcPct val="100000"/>
              </a:lnSpc>
              <a:spcBef>
                <a:spcPts val="0"/>
              </a:spcBef>
              <a:spcAft>
                <a:spcPts val="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Supported employee readiness and RPA engagement by </a:t>
            </a:r>
            <a:r>
              <a:rPr lang="en" sz="1100" b="1">
                <a:solidFill>
                  <a:srgbClr val="222222"/>
                </a:solidFill>
                <a:highlight>
                  <a:srgbClr val="FFFFFF"/>
                </a:highlight>
                <a:latin typeface="Century Gothic"/>
                <a:ea typeface="Century Gothic"/>
                <a:cs typeface="Century Gothic"/>
                <a:sym typeface="Century Gothic"/>
              </a:rPr>
              <a:t>training nearly 100 NAVSUP employees with “RPA 101” and onboarding over 20 RPA citizen developers.</a:t>
            </a:r>
            <a:endParaRPr sz="1100" b="1">
              <a:solidFill>
                <a:srgbClr val="222222"/>
              </a:solidFill>
              <a:highlight>
                <a:srgbClr val="FFFFFF"/>
              </a:highlight>
              <a:latin typeface="Century Gothic"/>
              <a:ea typeface="Century Gothic"/>
              <a:cs typeface="Century Gothic"/>
              <a:sym typeface="Century Gothic"/>
            </a:endParaRPr>
          </a:p>
          <a:p>
            <a:pPr marL="228600" lvl="0" indent="-184150" algn="l" rtl="0">
              <a:lnSpc>
                <a:spcPct val="100000"/>
              </a:lnSpc>
              <a:spcBef>
                <a:spcPts val="0"/>
              </a:spcBef>
              <a:spcAft>
                <a:spcPts val="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Identified a total of 73 opportunities, worked 27 automations (+8 in production), </a:t>
            </a:r>
            <a:r>
              <a:rPr lang="en" sz="1100" b="1">
                <a:solidFill>
                  <a:srgbClr val="222222"/>
                </a:solidFill>
                <a:highlight>
                  <a:srgbClr val="FFFFFF"/>
                </a:highlight>
                <a:latin typeface="Century Gothic"/>
                <a:ea typeface="Century Gothic"/>
                <a:cs typeface="Century Gothic"/>
                <a:sym typeface="Century Gothic"/>
              </a:rPr>
              <a:t>saved +14,000 labor hours and improved quality of life for service members and civilian employees.</a:t>
            </a:r>
            <a:endParaRPr sz="900" b="1">
              <a:latin typeface="Century Gothic"/>
              <a:ea typeface="Century Gothic"/>
              <a:cs typeface="Century Gothic"/>
              <a:sym typeface="Century Gothic"/>
            </a:endParaRPr>
          </a:p>
        </p:txBody>
      </p:sp>
      <p:sp>
        <p:nvSpPr>
          <p:cNvPr id="589" name="Google Shape;589;p31"/>
          <p:cNvSpPr txBox="1"/>
          <p:nvPr/>
        </p:nvSpPr>
        <p:spPr>
          <a:xfrm>
            <a:off x="4167725" y="3201275"/>
            <a:ext cx="3371100" cy="114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050">
                <a:solidFill>
                  <a:schemeClr val="dk1"/>
                </a:solidFill>
                <a:highlight>
                  <a:schemeClr val="lt1"/>
                </a:highlight>
                <a:latin typeface="Century Gothic"/>
                <a:ea typeface="Century Gothic"/>
                <a:cs typeface="Century Gothic"/>
                <a:sym typeface="Century Gothic"/>
              </a:rPr>
              <a:t>"This automation allows our customers to condense what was once a tedious procedure into a short intuitive process.</a:t>
            </a:r>
            <a:r>
              <a:rPr lang="en" sz="1050" b="1">
                <a:solidFill>
                  <a:schemeClr val="dk1"/>
                </a:solidFill>
                <a:highlight>
                  <a:schemeClr val="lt1"/>
                </a:highlight>
                <a:latin typeface="Century Gothic"/>
                <a:ea typeface="Century Gothic"/>
                <a:cs typeface="Century Gothic"/>
                <a:sym typeface="Century Gothic"/>
              </a:rPr>
              <a:t> What took days or weeks to train now takes an hour or so</a:t>
            </a:r>
            <a:r>
              <a:rPr lang="en" sz="1050">
                <a:solidFill>
                  <a:schemeClr val="dk1"/>
                </a:solidFill>
                <a:highlight>
                  <a:schemeClr val="lt1"/>
                </a:highlight>
                <a:latin typeface="Century Gothic"/>
                <a:ea typeface="Century Gothic"/>
                <a:cs typeface="Century Gothic"/>
                <a:sym typeface="Century Gothic"/>
              </a:rPr>
              <a:t>."</a:t>
            </a:r>
            <a:r>
              <a:rPr lang="en" sz="1050" b="1">
                <a:solidFill>
                  <a:schemeClr val="dk1"/>
                </a:solidFill>
                <a:highlight>
                  <a:schemeClr val="lt1"/>
                </a:highlight>
                <a:latin typeface="Century Gothic"/>
                <a:ea typeface="Century Gothic"/>
                <a:cs typeface="Century Gothic"/>
                <a:sym typeface="Century Gothic"/>
              </a:rPr>
              <a:t> </a:t>
            </a:r>
            <a:endParaRPr sz="1050" b="1">
              <a:solidFill>
                <a:schemeClr val="dk1"/>
              </a:solidFill>
              <a:highlight>
                <a:schemeClr val="lt1"/>
              </a:highlight>
              <a:latin typeface="Century Gothic"/>
              <a:ea typeface="Century Gothic"/>
              <a:cs typeface="Century Gothic"/>
              <a:sym typeface="Century Gothic"/>
            </a:endParaRPr>
          </a:p>
          <a:p>
            <a:pPr marL="0" lvl="0" indent="0" algn="ctr" rtl="0">
              <a:spcBef>
                <a:spcPts val="0"/>
              </a:spcBef>
              <a:spcAft>
                <a:spcPts val="0"/>
              </a:spcAft>
              <a:buClr>
                <a:schemeClr val="dk1"/>
              </a:buClr>
              <a:buSzPts val="1100"/>
              <a:buFont typeface="Arial"/>
              <a:buNone/>
            </a:pPr>
            <a:endParaRPr sz="200" b="1">
              <a:solidFill>
                <a:srgbClr val="FF4949"/>
              </a:solidFill>
              <a:highlight>
                <a:schemeClr val="lt1"/>
              </a:highlight>
              <a:latin typeface="Century Gothic"/>
              <a:ea typeface="Century Gothic"/>
              <a:cs typeface="Century Gothic"/>
              <a:sym typeface="Century Gothic"/>
            </a:endParaRPr>
          </a:p>
          <a:p>
            <a:pPr marL="0" lvl="0" indent="0" algn="ctr" rtl="0">
              <a:spcBef>
                <a:spcPts val="0"/>
              </a:spcBef>
              <a:spcAft>
                <a:spcPts val="1000"/>
              </a:spcAft>
              <a:buNone/>
            </a:pPr>
            <a:r>
              <a:rPr lang="en" sz="900">
                <a:solidFill>
                  <a:srgbClr val="222222"/>
                </a:solidFill>
                <a:highlight>
                  <a:schemeClr val="lt1"/>
                </a:highlight>
                <a:latin typeface="Century Gothic"/>
                <a:ea typeface="Century Gothic"/>
                <a:cs typeface="Century Gothic"/>
                <a:sym typeface="Century Gothic"/>
              </a:rPr>
              <a:t>- Shane Dreese, Ashore HAZMAT technical lead at NAVSUP Weapon Systems Support</a:t>
            </a:r>
            <a:endParaRPr/>
          </a:p>
        </p:txBody>
      </p:sp>
      <p:sp>
        <p:nvSpPr>
          <p:cNvPr id="590" name="Google Shape;590;p31"/>
          <p:cNvSpPr txBox="1"/>
          <p:nvPr/>
        </p:nvSpPr>
        <p:spPr>
          <a:xfrm>
            <a:off x="4000400" y="4331975"/>
            <a:ext cx="3638400" cy="1031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rgbClr val="222222"/>
                </a:solidFill>
                <a:highlight>
                  <a:schemeClr val="lt1"/>
                </a:highlight>
                <a:latin typeface="Century Gothic"/>
                <a:ea typeface="Century Gothic"/>
                <a:cs typeface="Century Gothic"/>
                <a:sym typeface="Century Gothic"/>
              </a:rPr>
              <a:t>Based on historical workload data, over 120,000 transactions took an average of three minutes to manually input into ERP at more than 70 locations.</a:t>
            </a:r>
            <a:r>
              <a:rPr lang="en" sz="1000">
                <a:solidFill>
                  <a:srgbClr val="202124"/>
                </a:solidFill>
                <a:highlight>
                  <a:srgbClr val="FFFFFF"/>
                </a:highlight>
                <a:latin typeface="Roboto"/>
                <a:ea typeface="Roboto"/>
                <a:cs typeface="Roboto"/>
                <a:sym typeface="Roboto"/>
              </a:rPr>
              <a:t> </a:t>
            </a:r>
            <a:r>
              <a:rPr lang="en" sz="1100">
                <a:solidFill>
                  <a:srgbClr val="222222"/>
                </a:solidFill>
                <a:highlight>
                  <a:schemeClr val="lt1"/>
                </a:highlight>
                <a:latin typeface="Century Gothic"/>
                <a:ea typeface="Century Gothic"/>
                <a:cs typeface="Century Gothic"/>
                <a:sym typeface="Century Gothic"/>
              </a:rPr>
              <a:t>HAZMAT Automation's potential ROI is about 6,200 hours saved every year.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5"/>
        <p:cNvGrpSpPr/>
        <p:nvPr/>
      </p:nvGrpSpPr>
      <p:grpSpPr>
        <a:xfrm>
          <a:off x="0" y="0"/>
          <a:ext cx="0" cy="0"/>
          <a:chOff x="0" y="0"/>
          <a:chExt cx="0" cy="0"/>
        </a:xfrm>
      </p:grpSpPr>
      <p:sp>
        <p:nvSpPr>
          <p:cNvPr id="67" name="Google Shape;67;p14">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68" name="Google Shape;68;p14">
            <a:extLst>
              <a:ext uri="{C183D7F6-B498-43B3-948B-1728B52AA6E4}">
                <adec:decorative xmlns:adec="http://schemas.microsoft.com/office/drawing/2017/decorative" val="1"/>
              </a:ext>
            </a:extLst>
          </p:cNvPr>
          <p:cNvSpPr/>
          <p:nvPr/>
        </p:nvSpPr>
        <p:spPr>
          <a:xfrm>
            <a:off x="0" y="310575"/>
            <a:ext cx="7772400" cy="10446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4000">
              <a:solidFill>
                <a:srgbClr val="666666"/>
              </a:solidFill>
              <a:latin typeface="Century Gothic"/>
              <a:ea typeface="Century Gothic"/>
              <a:cs typeface="Century Gothic"/>
              <a:sym typeface="Century Gothic"/>
            </a:endParaRPr>
          </a:p>
        </p:txBody>
      </p:sp>
      <p:sp>
        <p:nvSpPr>
          <p:cNvPr id="70" name="Google Shape;70;p14" descr="Title&#10;&#10;Text box - Summary of Key Takeaways ">
            <a:extLst>
              <a:ext uri="{C183D7F6-B498-43B3-948B-1728B52AA6E4}">
                <adec:decorative xmlns:adec="http://schemas.microsoft.com/office/drawing/2017/decorative" val="0"/>
              </a:ext>
            </a:extLst>
          </p:cNvPr>
          <p:cNvSpPr>
            <a:spLocks noGrp="1"/>
          </p:cNvSpPr>
          <p:nvPr>
            <p:ph type="title" idx="4294967295"/>
          </p:nvPr>
        </p:nvSpPr>
        <p:spPr>
          <a:xfrm>
            <a:off x="2025" y="310575"/>
            <a:ext cx="7527300" cy="10446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4000" b="1" i="0" u="none" strike="noStrike" kern="0" cap="none" spc="0" normalizeH="0" baseline="0" noProof="0" dirty="0">
                <a:ln>
                  <a:noFill/>
                </a:ln>
                <a:solidFill>
                  <a:srgbClr val="666666"/>
                </a:solidFill>
                <a:effectLst/>
                <a:uLnTx/>
                <a:uFillTx/>
                <a:latin typeface="Century Gothic"/>
                <a:ea typeface="Century Gothic"/>
                <a:cs typeface="Century Gothic"/>
                <a:sym typeface="Century Gothic"/>
              </a:rPr>
              <a:t>  </a:t>
            </a:r>
            <a:r>
              <a:rPr kumimoji="0" lang="en-US" sz="4000" b="1" i="0" u="none" strike="noStrike" kern="0" cap="none" spc="0" normalizeH="0" baseline="0" noProof="0" dirty="0">
                <a:ln>
                  <a:noFill/>
                </a:ln>
                <a:solidFill>
                  <a:srgbClr val="FF4949"/>
                </a:solidFill>
                <a:effectLst/>
                <a:uLnTx/>
                <a:uFillTx/>
                <a:latin typeface="Century Gothic"/>
                <a:ea typeface="Century Gothic"/>
                <a:cs typeface="Century Gothic"/>
                <a:sym typeface="Century Gothic"/>
              </a:rPr>
              <a:t>Summary </a:t>
            </a:r>
            <a:r>
              <a:rPr kumimoji="0" lang="en-US" sz="4000" b="1" i="0" u="none" strike="noStrike" kern="0" cap="none" spc="0" normalizeH="0" baseline="0" noProof="0" dirty="0">
                <a:ln>
                  <a:noFill/>
                </a:ln>
                <a:solidFill>
                  <a:srgbClr val="666666"/>
                </a:solidFill>
                <a:effectLst/>
                <a:uLnTx/>
                <a:uFillTx/>
                <a:latin typeface="Century Gothic"/>
                <a:ea typeface="Century Gothic"/>
                <a:cs typeface="Century Gothic"/>
                <a:sym typeface="Century Gothic"/>
              </a:rPr>
              <a:t>of Key Takeaways</a:t>
            </a:r>
            <a:endParaRPr kumimoji="0" lang="en-US" sz="4000" b="0" i="0" u="none" strike="noStrike" kern="0" cap="none" spc="0" normalizeH="0" baseline="0" noProof="0" dirty="0">
              <a:ln>
                <a:noFill/>
              </a:ln>
              <a:solidFill>
                <a:srgbClr val="666666"/>
              </a:solidFill>
              <a:effectLst/>
              <a:uLnTx/>
              <a:uFillTx/>
              <a:latin typeface="Century Gothic"/>
              <a:ea typeface="Century Gothic"/>
              <a:cs typeface="Century Gothic"/>
              <a:sym typeface="Century Gothic"/>
            </a:endParaRPr>
          </a:p>
        </p:txBody>
      </p:sp>
      <p:sp>
        <p:nvSpPr>
          <p:cNvPr id="69" name="Google Shape;69;p14">
            <a:extLst>
              <a:ext uri="{C183D7F6-B498-43B3-948B-1728B52AA6E4}">
                <adec:decorative xmlns:adec="http://schemas.microsoft.com/office/drawing/2017/decorative" val="0"/>
              </a:ext>
            </a:extLst>
          </p:cNvPr>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1" name="Google Shape;71;p14">
            <a:extLst>
              <a:ext uri="{C183D7F6-B498-43B3-948B-1728B52AA6E4}">
                <adec:decorative xmlns:adec="http://schemas.microsoft.com/office/drawing/2017/decorative" val="0"/>
              </a:ext>
            </a:extLst>
          </p:cNvPr>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66" name="Google Shape;66;p14">
            <a:extLst>
              <a:ext uri="{C183D7F6-B498-43B3-948B-1728B52AA6E4}">
                <adec:decorative xmlns:adec="http://schemas.microsoft.com/office/drawing/2017/decorative" val="0"/>
              </a:ext>
            </a:extLst>
          </p:cNvPr>
          <p:cNvSpPr txBox="1"/>
          <p:nvPr/>
        </p:nvSpPr>
        <p:spPr>
          <a:xfrm>
            <a:off x="424950" y="1562100"/>
            <a:ext cx="7227300" cy="792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FF4949"/>
                </a:solidFill>
                <a:latin typeface="Century Gothic"/>
                <a:ea typeface="Century Gothic"/>
                <a:cs typeface="Century Gothic"/>
                <a:sym typeface="Century Gothic"/>
              </a:rPr>
              <a:t>KEY TAKEAWAY 1</a:t>
            </a:r>
            <a:endParaRPr b="1" dirty="0">
              <a:solidFill>
                <a:srgbClr val="FF4949"/>
              </a:solidFill>
              <a:latin typeface="Century Gothic"/>
              <a:ea typeface="Century Gothic"/>
              <a:cs typeface="Century Gothic"/>
              <a:sym typeface="Century Gothic"/>
            </a:endParaRPr>
          </a:p>
          <a:p>
            <a:pPr marL="0" lvl="0" indent="0" algn="l" rtl="0">
              <a:spcBef>
                <a:spcPts val="0"/>
              </a:spcBef>
              <a:spcAft>
                <a:spcPts val="0"/>
              </a:spcAft>
              <a:buNone/>
            </a:pPr>
            <a:r>
              <a:rPr lang="en" sz="1200" b="1" dirty="0">
                <a:solidFill>
                  <a:srgbClr val="434343"/>
                </a:solidFill>
                <a:latin typeface="Century Gothic"/>
                <a:ea typeface="Century Gothic"/>
                <a:cs typeface="Century Gothic"/>
                <a:sym typeface="Century Gothic"/>
              </a:rPr>
              <a:t>RPA programs across the federal government are growing. </a:t>
            </a:r>
            <a:r>
              <a:rPr lang="en" sz="1200" dirty="0">
                <a:solidFill>
                  <a:schemeClr val="dk1"/>
                </a:solidFill>
                <a:latin typeface="Century Gothic"/>
                <a:ea typeface="Century Gothic"/>
                <a:cs typeface="Century Gothic"/>
                <a:sym typeface="Century Gothic"/>
              </a:rPr>
              <a:t>In FY21, federal RPA programs significantly grew and matured.</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b="1" dirty="0">
                <a:solidFill>
                  <a:srgbClr val="FF4949"/>
                </a:solidFill>
                <a:latin typeface="Century Gothic"/>
                <a:ea typeface="Century Gothic"/>
                <a:cs typeface="Century Gothic"/>
                <a:sym typeface="Century Gothic"/>
              </a:rPr>
              <a:t>KEY TAKEAWAY 2</a:t>
            </a:r>
            <a:endParaRPr b="1" dirty="0">
              <a:solidFill>
                <a:srgbClr val="FF4949"/>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b="1" dirty="0">
                <a:solidFill>
                  <a:srgbClr val="434343"/>
                </a:solidFill>
                <a:latin typeface="Century Gothic"/>
                <a:ea typeface="Century Gothic"/>
                <a:cs typeface="Century Gothic"/>
                <a:sym typeface="Century Gothic"/>
              </a:rPr>
              <a:t>More automations give federal employees more time.</a:t>
            </a:r>
            <a:r>
              <a:rPr lang="en" sz="1200" dirty="0">
                <a:solidFill>
                  <a:srgbClr val="434343"/>
                </a:solidFill>
                <a:latin typeface="Century Gothic"/>
                <a:ea typeface="Century Gothic"/>
                <a:cs typeface="Century Gothic"/>
                <a:sym typeface="Century Gothic"/>
              </a:rPr>
              <a:t> The federal RPA community has reduced over 1.4M hours (and counting) of low-value work across the government to date. RPA helps federal employees do more important work.  </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b="1" dirty="0">
                <a:solidFill>
                  <a:srgbClr val="FF4949"/>
                </a:solidFill>
                <a:latin typeface="Century Gothic"/>
                <a:ea typeface="Century Gothic"/>
                <a:cs typeface="Century Gothic"/>
                <a:sym typeface="Century Gothic"/>
              </a:rPr>
              <a:t>KEY TAKEAWAY 3</a:t>
            </a:r>
            <a:endParaRPr b="1" dirty="0">
              <a:solidFill>
                <a:srgbClr val="FF4949"/>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b="1" dirty="0">
                <a:solidFill>
                  <a:srgbClr val="434343"/>
                </a:solidFill>
                <a:latin typeface="Century Gothic"/>
                <a:ea typeface="Century Gothic"/>
                <a:cs typeface="Century Gothic"/>
                <a:sym typeface="Century Gothic"/>
              </a:rPr>
              <a:t>Federal agencies want RPA programs. </a:t>
            </a:r>
            <a:r>
              <a:rPr lang="en" sz="1200" dirty="0">
                <a:solidFill>
                  <a:srgbClr val="434343"/>
                </a:solidFill>
                <a:latin typeface="Century Gothic"/>
                <a:ea typeface="Century Gothic"/>
                <a:cs typeface="Century Gothic"/>
                <a:sym typeface="Century Gothic"/>
              </a:rPr>
              <a:t>65% of RPA programs have over 20 automations in their pipelines; 75% of emerging RPA programs plan to launch a pilot within the next 12 months. </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b="1" dirty="0">
                <a:solidFill>
                  <a:srgbClr val="FF4949"/>
                </a:solidFill>
                <a:latin typeface="Century Gothic"/>
                <a:ea typeface="Century Gothic"/>
                <a:cs typeface="Century Gothic"/>
                <a:sym typeface="Century Gothic"/>
              </a:rPr>
              <a:t>KEY TAKEAWAY 4</a:t>
            </a:r>
            <a:endParaRPr b="1" dirty="0">
              <a:solidFill>
                <a:srgbClr val="FF4949"/>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b="1" dirty="0">
                <a:solidFill>
                  <a:srgbClr val="434343"/>
                </a:solidFill>
                <a:latin typeface="Century Gothic"/>
                <a:ea typeface="Century Gothic"/>
                <a:cs typeface="Century Gothic"/>
                <a:sym typeface="Century Gothic"/>
              </a:rPr>
              <a:t>RPA programs are using Intelligent Automation (IA) solutions.</a:t>
            </a:r>
            <a:r>
              <a:rPr lang="en" sz="1200" dirty="0">
                <a:solidFill>
                  <a:srgbClr val="434343"/>
                </a:solidFill>
                <a:latin typeface="Century Gothic"/>
                <a:ea typeface="Century Gothic"/>
                <a:cs typeface="Century Gothic"/>
                <a:sym typeface="Century Gothic"/>
              </a:rPr>
              <a:t> 32% of RPA programs have incorporated IA features: like machine learning, artificial intelligence, image recognition, chat bots, and natural language processing. </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b="1" dirty="0">
                <a:solidFill>
                  <a:srgbClr val="FF4949"/>
                </a:solidFill>
                <a:latin typeface="Century Gothic"/>
                <a:ea typeface="Century Gothic"/>
                <a:cs typeface="Century Gothic"/>
                <a:sym typeface="Century Gothic"/>
              </a:rPr>
              <a:t>KEY TAKEAWAY 5</a:t>
            </a:r>
            <a:endParaRPr b="1" dirty="0">
              <a:solidFill>
                <a:srgbClr val="FF4949"/>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b="1" dirty="0">
                <a:solidFill>
                  <a:srgbClr val="434343"/>
                </a:solidFill>
                <a:latin typeface="Century Gothic"/>
                <a:ea typeface="Century Gothic"/>
                <a:cs typeface="Century Gothic"/>
                <a:sym typeface="Century Gothic"/>
              </a:rPr>
              <a:t>RPA programs enhanced their accountability and oversight.</a:t>
            </a:r>
            <a:r>
              <a:rPr lang="en" sz="1200" dirty="0">
                <a:solidFill>
                  <a:srgbClr val="434343"/>
                </a:solidFill>
                <a:latin typeface="Century Gothic"/>
                <a:ea typeface="Century Gothic"/>
                <a:cs typeface="Century Gothic"/>
                <a:sym typeface="Century Gothic"/>
              </a:rPr>
              <a:t> 68% of federal RPA programs are currently centralized with program management. Several are becoming ready for audits and developing dashboards for reporting.</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b="1" dirty="0">
                <a:solidFill>
                  <a:srgbClr val="FF4949"/>
                </a:solidFill>
                <a:latin typeface="Century Gothic"/>
                <a:ea typeface="Century Gothic"/>
                <a:cs typeface="Century Gothic"/>
                <a:sym typeface="Century Gothic"/>
              </a:rPr>
              <a:t>KEY TAKEAWAY 6</a:t>
            </a:r>
            <a:endParaRPr b="1" dirty="0">
              <a:solidFill>
                <a:srgbClr val="FF4949"/>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b="1" dirty="0">
                <a:solidFill>
                  <a:srgbClr val="434343"/>
                </a:solidFill>
                <a:latin typeface="Century Gothic"/>
                <a:ea typeface="Century Gothic"/>
                <a:cs typeface="Century Gothic"/>
                <a:sym typeface="Century Gothic"/>
              </a:rPr>
              <a:t>RPA programs built productive relationships with IT departments. </a:t>
            </a:r>
            <a:r>
              <a:rPr lang="en" sz="1200" dirty="0">
                <a:solidFill>
                  <a:srgbClr val="434343"/>
                </a:solidFill>
                <a:latin typeface="Century Gothic"/>
                <a:ea typeface="Century Gothic"/>
                <a:cs typeface="Century Gothic"/>
                <a:sym typeface="Century Gothic"/>
              </a:rPr>
              <a:t>Programs continue to work with IT departments to get approvals and ensure proper security controls.</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b="1" dirty="0">
                <a:solidFill>
                  <a:srgbClr val="FF4949"/>
                </a:solidFill>
                <a:latin typeface="Century Gothic"/>
                <a:ea typeface="Century Gothic"/>
                <a:cs typeface="Century Gothic"/>
                <a:sym typeface="Century Gothic"/>
              </a:rPr>
              <a:t>KEY TAKEAWAY 7</a:t>
            </a:r>
            <a:endParaRPr b="1" dirty="0">
              <a:solidFill>
                <a:srgbClr val="FF4949"/>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b="1" dirty="0">
                <a:solidFill>
                  <a:srgbClr val="434343"/>
                </a:solidFill>
                <a:latin typeface="Century Gothic"/>
                <a:ea typeface="Century Gothic"/>
                <a:cs typeface="Century Gothic"/>
                <a:sym typeface="Century Gothic"/>
              </a:rPr>
              <a:t>RPA programs adopted more sophisticated technology platforms. </a:t>
            </a:r>
            <a:r>
              <a:rPr lang="en" sz="1200" dirty="0">
                <a:solidFill>
                  <a:srgbClr val="434343"/>
                </a:solidFill>
                <a:latin typeface="Century Gothic"/>
                <a:ea typeface="Century Gothic"/>
                <a:cs typeface="Century Gothic"/>
                <a:sym typeface="Century Gothic"/>
              </a:rPr>
              <a:t>60% of the programs use enterprise platforms. Most are using the cloud.</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b="1" dirty="0">
                <a:solidFill>
                  <a:srgbClr val="FF4949"/>
                </a:solidFill>
                <a:latin typeface="Century Gothic"/>
                <a:ea typeface="Century Gothic"/>
                <a:cs typeface="Century Gothic"/>
                <a:sym typeface="Century Gothic"/>
              </a:rPr>
              <a:t>KEY TAKEAWAY 8</a:t>
            </a:r>
            <a:endParaRPr b="1" dirty="0">
              <a:solidFill>
                <a:srgbClr val="FF4949"/>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b="1" dirty="0">
                <a:solidFill>
                  <a:srgbClr val="434343"/>
                </a:solidFill>
                <a:latin typeface="Century Gothic"/>
                <a:ea typeface="Century Gothic"/>
                <a:cs typeface="Century Gothic"/>
                <a:sym typeface="Century Gothic"/>
              </a:rPr>
              <a:t>RPA programs developed varied team structures. </a:t>
            </a:r>
            <a:r>
              <a:rPr lang="en" sz="1200" dirty="0">
                <a:solidFill>
                  <a:srgbClr val="434343"/>
                </a:solidFill>
                <a:latin typeface="Century Gothic"/>
                <a:ea typeface="Century Gothic"/>
                <a:cs typeface="Century Gothic"/>
                <a:sym typeface="Century Gothic"/>
              </a:rPr>
              <a:t>Program teams balance federal and contract employees.</a:t>
            </a:r>
            <a:endParaRPr sz="1200" dirty="0">
              <a:solidFill>
                <a:srgbClr val="FF4949"/>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dirty="0">
              <a:solidFill>
                <a:srgbClr val="434343"/>
              </a:solidFill>
              <a:latin typeface="Century Gothic"/>
              <a:ea typeface="Century Gothic"/>
              <a:cs typeface="Century Gothic"/>
              <a:sym typeface="Century Gothic"/>
            </a:endParaRPr>
          </a:p>
          <a:p>
            <a:pPr marL="0" lvl="0" indent="0" algn="l" rtl="0">
              <a:lnSpc>
                <a:spcPct val="100000"/>
              </a:lnSpc>
              <a:spcBef>
                <a:spcPts val="0"/>
              </a:spcBef>
              <a:spcAft>
                <a:spcPts val="0"/>
              </a:spcAft>
              <a:buClr>
                <a:schemeClr val="dk1"/>
              </a:buClr>
              <a:buSzPts val="1100"/>
              <a:buFont typeface="Arial"/>
              <a:buNone/>
            </a:pPr>
            <a:endParaRPr sz="800" dirty="0">
              <a:solidFill>
                <a:srgbClr val="434343"/>
              </a:solidFill>
              <a:latin typeface="Century Gothic"/>
              <a:ea typeface="Century Gothic"/>
              <a:cs typeface="Century Gothic"/>
              <a:sym typeface="Century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94"/>
        <p:cNvGrpSpPr/>
        <p:nvPr/>
      </p:nvGrpSpPr>
      <p:grpSpPr>
        <a:xfrm>
          <a:off x="0" y="0"/>
          <a:ext cx="0" cy="0"/>
          <a:chOff x="0" y="0"/>
          <a:chExt cx="0" cy="0"/>
        </a:xfrm>
      </p:grpSpPr>
      <p:sp>
        <p:nvSpPr>
          <p:cNvPr id="595" name="Google Shape;595;p32"/>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596" name="Google Shape;596;p32">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597" name="Google Shape;597;p32" descr="Dark Grey Background" title="Dark Grey Background"/>
          <p:cNvSpPr/>
          <p:nvPr/>
        </p:nvSpPr>
        <p:spPr>
          <a:xfrm>
            <a:off x="0" y="310575"/>
            <a:ext cx="7772400" cy="10446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598" name="Google Shape;598;p32"/>
          <p:cNvSpPr/>
          <p:nvPr/>
        </p:nvSpPr>
        <p:spPr>
          <a:xfrm>
            <a:off x="228600" y="5020075"/>
            <a:ext cx="3771900" cy="39993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45700" tIns="91425" rIns="45700" bIns="91425" anchor="t" anchorCtr="0">
            <a:noAutofit/>
          </a:bodyPr>
          <a:lstStyle/>
          <a:p>
            <a:pPr marL="0" lvl="0" indent="0" algn="l" rtl="0">
              <a:spcBef>
                <a:spcPts val="0"/>
              </a:spcBef>
              <a:spcAft>
                <a:spcPts val="0"/>
              </a:spcAft>
              <a:buNone/>
            </a:pPr>
            <a:r>
              <a:rPr lang="en" sz="1200" b="1">
                <a:solidFill>
                  <a:srgbClr val="434343"/>
                </a:solidFill>
                <a:latin typeface="Century Gothic"/>
                <a:ea typeface="Century Gothic"/>
                <a:cs typeface="Century Gothic"/>
                <a:sym typeface="Century Gothic"/>
              </a:rPr>
              <a:t>Program Strategy</a:t>
            </a:r>
            <a:endParaRPr sz="1200" b="1">
              <a:solidFill>
                <a:srgbClr val="434343"/>
              </a:solidFill>
              <a:latin typeface="Century Gothic"/>
              <a:ea typeface="Century Gothic"/>
              <a:cs typeface="Century Gothic"/>
              <a:sym typeface="Century Gothic"/>
            </a:endParaRPr>
          </a:p>
          <a:p>
            <a:pPr marL="0" lvl="0" indent="0" algn="l" rtl="0">
              <a:lnSpc>
                <a:spcPct val="115000"/>
              </a:lnSpc>
              <a:spcBef>
                <a:spcPts val="0"/>
              </a:spcBef>
              <a:spcAft>
                <a:spcPts val="0"/>
              </a:spcAft>
              <a:buClr>
                <a:schemeClr val="dk1"/>
              </a:buClr>
              <a:buSzPts val="1100"/>
              <a:buFont typeface="Arial"/>
              <a:buNone/>
            </a:pPr>
            <a:r>
              <a:rPr lang="en" sz="1100">
                <a:solidFill>
                  <a:srgbClr val="222222"/>
                </a:solidFill>
                <a:highlight>
                  <a:srgbClr val="FFFFFF"/>
                </a:highlight>
                <a:latin typeface="Century Gothic"/>
                <a:ea typeface="Century Gothic"/>
                <a:cs typeface="Century Gothic"/>
                <a:sym typeface="Century Gothic"/>
              </a:rPr>
              <a:t>These factors were key to the program’s success:</a:t>
            </a:r>
            <a:endParaRPr sz="1100">
              <a:solidFill>
                <a:srgbClr val="222222"/>
              </a:solidFill>
              <a:highlight>
                <a:srgbClr val="FFFFFF"/>
              </a:highlight>
              <a:latin typeface="Century Gothic"/>
              <a:ea typeface="Century Gothic"/>
              <a:cs typeface="Century Gothic"/>
              <a:sym typeface="Century Gothic"/>
            </a:endParaRPr>
          </a:p>
          <a:p>
            <a:pPr marL="228600" lvl="0" indent="-184150" algn="l" rtl="0">
              <a:lnSpc>
                <a:spcPct val="105000"/>
              </a:lnSpc>
              <a:spcBef>
                <a:spcPts val="0"/>
              </a:spcBef>
              <a:spcAft>
                <a:spcPts val="0"/>
              </a:spcAft>
              <a:buClr>
                <a:srgbClr val="222222"/>
              </a:buClr>
              <a:buSzPts val="1100"/>
              <a:buFont typeface="Century Gothic"/>
              <a:buChar char="●"/>
            </a:pPr>
            <a:r>
              <a:rPr lang="en" sz="1100" b="1">
                <a:solidFill>
                  <a:srgbClr val="222222"/>
                </a:solidFill>
                <a:highlight>
                  <a:srgbClr val="FFFFFF"/>
                </a:highlight>
                <a:latin typeface="Century Gothic"/>
                <a:ea typeface="Century Gothic"/>
                <a:cs typeface="Century Gothic"/>
                <a:sym typeface="Century Gothic"/>
              </a:rPr>
              <a:t>We put the technology in the hands of the subject matter experts.</a:t>
            </a:r>
            <a:r>
              <a:rPr lang="en" sz="1100">
                <a:solidFill>
                  <a:srgbClr val="222222"/>
                </a:solidFill>
                <a:highlight>
                  <a:srgbClr val="FFFFFF"/>
                </a:highlight>
                <a:latin typeface="Century Gothic"/>
                <a:ea typeface="Century Gothic"/>
                <a:cs typeface="Century Gothic"/>
                <a:sym typeface="Century Gothic"/>
              </a:rPr>
              <a:t> Instead of bringing in new staff who didn’t know business processes, we trained staff who already understood the processes well and were already interested in technology.</a:t>
            </a:r>
            <a:endParaRPr sz="1100">
              <a:solidFill>
                <a:srgbClr val="222222"/>
              </a:solidFill>
              <a:highlight>
                <a:srgbClr val="FFFFFF"/>
              </a:highlight>
              <a:latin typeface="Century Gothic"/>
              <a:ea typeface="Century Gothic"/>
              <a:cs typeface="Century Gothic"/>
              <a:sym typeface="Century Gothic"/>
            </a:endParaRPr>
          </a:p>
          <a:p>
            <a:pPr marL="228600" lvl="0" indent="-184150" algn="l" rtl="0">
              <a:lnSpc>
                <a:spcPct val="105000"/>
              </a:lnSpc>
              <a:spcBef>
                <a:spcPts val="0"/>
              </a:spcBef>
              <a:spcAft>
                <a:spcPts val="0"/>
              </a:spcAft>
              <a:buClr>
                <a:srgbClr val="222222"/>
              </a:buClr>
              <a:buSzPts val="1100"/>
              <a:buFont typeface="Century Gothic"/>
              <a:buChar char="●"/>
            </a:pPr>
            <a:r>
              <a:rPr lang="en" sz="1100">
                <a:solidFill>
                  <a:srgbClr val="222222"/>
                </a:solidFill>
                <a:highlight>
                  <a:srgbClr val="FFFFFF"/>
                </a:highlight>
                <a:latin typeface="Century Gothic"/>
                <a:ea typeface="Century Gothic"/>
                <a:cs typeface="Century Gothic"/>
                <a:sym typeface="Century Gothic"/>
              </a:rPr>
              <a:t>Our </a:t>
            </a:r>
            <a:r>
              <a:rPr lang="en" sz="1100" b="1">
                <a:solidFill>
                  <a:srgbClr val="222222"/>
                </a:solidFill>
                <a:highlight>
                  <a:srgbClr val="FFFFFF"/>
                </a:highlight>
                <a:latin typeface="Century Gothic"/>
                <a:ea typeface="Century Gothic"/>
                <a:cs typeface="Century Gothic"/>
                <a:sym typeface="Century Gothic"/>
              </a:rPr>
              <a:t>leadership was fully on board</a:t>
            </a:r>
            <a:r>
              <a:rPr lang="en" sz="1100">
                <a:solidFill>
                  <a:srgbClr val="222222"/>
                </a:solidFill>
                <a:highlight>
                  <a:srgbClr val="FFFFFF"/>
                </a:highlight>
                <a:latin typeface="Century Gothic"/>
                <a:ea typeface="Century Gothic"/>
                <a:cs typeface="Century Gothic"/>
                <a:sym typeface="Century Gothic"/>
              </a:rPr>
              <a:t> and proactively communicated, deployed, and established the Center of Excellence. This messaging was key for the program’s initial adoption and success. </a:t>
            </a:r>
            <a:endParaRPr sz="1100">
              <a:solidFill>
                <a:srgbClr val="222222"/>
              </a:solidFill>
              <a:highlight>
                <a:srgbClr val="FFFFFF"/>
              </a:highlight>
              <a:latin typeface="Century Gothic"/>
              <a:ea typeface="Century Gothic"/>
              <a:cs typeface="Century Gothic"/>
              <a:sym typeface="Century Gothic"/>
            </a:endParaRPr>
          </a:p>
          <a:p>
            <a:pPr marL="228600" lvl="0" indent="-184150" algn="l" rtl="0">
              <a:lnSpc>
                <a:spcPct val="105000"/>
              </a:lnSpc>
              <a:spcBef>
                <a:spcPts val="0"/>
              </a:spcBef>
              <a:spcAft>
                <a:spcPts val="0"/>
              </a:spcAft>
              <a:buClr>
                <a:srgbClr val="222222"/>
              </a:buClr>
              <a:buSzPts val="1100"/>
              <a:buFont typeface="Century Gothic"/>
              <a:buChar char="●"/>
            </a:pPr>
            <a:r>
              <a:rPr lang="en" sz="1100">
                <a:solidFill>
                  <a:srgbClr val="222222"/>
                </a:solidFill>
                <a:highlight>
                  <a:srgbClr val="FFFFFF"/>
                </a:highlight>
                <a:latin typeface="Century Gothic"/>
                <a:ea typeface="Century Gothic"/>
                <a:cs typeface="Century Gothic"/>
                <a:sym typeface="Century Gothic"/>
              </a:rPr>
              <a:t>We worked with the security team to address all concerns. This led to an attended </a:t>
            </a:r>
            <a:r>
              <a:rPr lang="en" sz="1100" b="1">
                <a:solidFill>
                  <a:srgbClr val="222222"/>
                </a:solidFill>
                <a:highlight>
                  <a:srgbClr val="FFFFFF"/>
                </a:highlight>
                <a:latin typeface="Century Gothic"/>
                <a:ea typeface="Century Gothic"/>
                <a:cs typeface="Century Gothic"/>
                <a:sym typeface="Century Gothic"/>
              </a:rPr>
              <a:t>automation solution that used the existing security structure and minimized risk.</a:t>
            </a:r>
            <a:endParaRPr sz="1100" b="1">
              <a:solidFill>
                <a:srgbClr val="222222"/>
              </a:solidFill>
              <a:highlight>
                <a:srgbClr val="FFFFFF"/>
              </a:highlight>
              <a:latin typeface="Century Gothic"/>
              <a:ea typeface="Century Gothic"/>
              <a:cs typeface="Century Gothic"/>
              <a:sym typeface="Century Gothic"/>
            </a:endParaRPr>
          </a:p>
          <a:p>
            <a:pPr marL="228600" lvl="0" indent="-184150" algn="l" rtl="0">
              <a:lnSpc>
                <a:spcPct val="105000"/>
              </a:lnSpc>
              <a:spcBef>
                <a:spcPts val="0"/>
              </a:spcBef>
              <a:spcAft>
                <a:spcPts val="0"/>
              </a:spcAft>
              <a:buClr>
                <a:srgbClr val="222222"/>
              </a:buClr>
              <a:buSzPts val="1100"/>
              <a:buFont typeface="Century Gothic"/>
              <a:buChar char="●"/>
            </a:pPr>
            <a:r>
              <a:rPr lang="en" sz="1100">
                <a:solidFill>
                  <a:srgbClr val="222222"/>
                </a:solidFill>
                <a:highlight>
                  <a:srgbClr val="FFFFFF"/>
                </a:highlight>
                <a:latin typeface="Century Gothic"/>
                <a:ea typeface="Century Gothic"/>
                <a:cs typeface="Century Gothic"/>
                <a:sym typeface="Century Gothic"/>
              </a:rPr>
              <a:t>We implemented a full design and development process that used</a:t>
            </a:r>
            <a:r>
              <a:rPr lang="en" sz="1100" b="1">
                <a:solidFill>
                  <a:srgbClr val="222222"/>
                </a:solidFill>
                <a:highlight>
                  <a:srgbClr val="FFFFFF"/>
                </a:highlight>
                <a:latin typeface="Century Gothic"/>
                <a:ea typeface="Century Gothic"/>
                <a:cs typeface="Century Gothic"/>
                <a:sym typeface="Century Gothic"/>
              </a:rPr>
              <a:t> Lean Six Sigma </a:t>
            </a:r>
            <a:r>
              <a:rPr lang="en" sz="1100">
                <a:solidFill>
                  <a:srgbClr val="222222"/>
                </a:solidFill>
                <a:highlight>
                  <a:srgbClr val="FFFFFF"/>
                </a:highlight>
                <a:latin typeface="Century Gothic"/>
                <a:ea typeface="Century Gothic"/>
                <a:cs typeface="Century Gothic"/>
                <a:sym typeface="Century Gothic"/>
              </a:rPr>
              <a:t>reviews up front, and extensive testing before deployment. This review ensures the processes are fully understood and functionally sound before any automation activity.</a:t>
            </a:r>
            <a:endParaRPr sz="1200">
              <a:solidFill>
                <a:srgbClr val="434343"/>
              </a:solidFill>
              <a:latin typeface="Century Gothic"/>
              <a:ea typeface="Century Gothic"/>
              <a:cs typeface="Century Gothic"/>
              <a:sym typeface="Century Gothic"/>
            </a:endParaRPr>
          </a:p>
        </p:txBody>
      </p:sp>
      <p:sp>
        <p:nvSpPr>
          <p:cNvPr id="599" name="Google Shape;599;p32"/>
          <p:cNvSpPr/>
          <p:nvPr/>
        </p:nvSpPr>
        <p:spPr>
          <a:xfrm>
            <a:off x="4000400" y="5143500"/>
            <a:ext cx="3695700" cy="39993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b="1">
                <a:solidFill>
                  <a:srgbClr val="222222"/>
                </a:solidFill>
                <a:highlight>
                  <a:srgbClr val="FFFFFF"/>
                </a:highlight>
                <a:latin typeface="Century Gothic"/>
                <a:ea typeface="Century Gothic"/>
                <a:cs typeface="Century Gothic"/>
                <a:sym typeface="Century Gothic"/>
              </a:rPr>
              <a:t>Advice for New Programs </a:t>
            </a:r>
            <a:endParaRPr sz="1200" b="1">
              <a:solidFill>
                <a:srgbClr val="222222"/>
              </a:solidFill>
              <a:highlight>
                <a:srgbClr val="FFFFFF"/>
              </a:highlight>
              <a:latin typeface="Century Gothic"/>
              <a:ea typeface="Century Gothic"/>
              <a:cs typeface="Century Gothic"/>
              <a:sym typeface="Century Gothic"/>
            </a:endParaRPr>
          </a:p>
          <a:p>
            <a:pPr marL="228600" lvl="0" indent="-184150" algn="l" rtl="0">
              <a:lnSpc>
                <a:spcPct val="100000"/>
              </a:lnSpc>
              <a:spcBef>
                <a:spcPts val="0"/>
              </a:spcBef>
              <a:spcAft>
                <a:spcPts val="0"/>
              </a:spcAft>
              <a:buClr>
                <a:srgbClr val="222222"/>
              </a:buClr>
              <a:buSzPts val="1100"/>
              <a:buFont typeface="Century Gothic"/>
              <a:buChar char="●"/>
            </a:pPr>
            <a:r>
              <a:rPr lang="en" sz="1100">
                <a:solidFill>
                  <a:srgbClr val="222222"/>
                </a:solidFill>
                <a:highlight>
                  <a:srgbClr val="FFFFFF"/>
                </a:highlight>
                <a:latin typeface="Century Gothic"/>
                <a:ea typeface="Century Gothic"/>
                <a:cs typeface="Century Gothic"/>
                <a:sym typeface="Century Gothic"/>
              </a:rPr>
              <a:t>When getting started, take extra care to </a:t>
            </a:r>
            <a:r>
              <a:rPr lang="en" sz="1100" b="1">
                <a:solidFill>
                  <a:srgbClr val="222222"/>
                </a:solidFill>
                <a:highlight>
                  <a:srgbClr val="FFFFFF"/>
                </a:highlight>
                <a:latin typeface="Century Gothic"/>
                <a:ea typeface="Century Gothic"/>
                <a:cs typeface="Century Gothic"/>
                <a:sym typeface="Century Gothic"/>
              </a:rPr>
              <a:t>find the best scenario for your proof-of-concept automation</a:t>
            </a:r>
            <a:r>
              <a:rPr lang="en" sz="1100">
                <a:solidFill>
                  <a:srgbClr val="222222"/>
                </a:solidFill>
                <a:highlight>
                  <a:srgbClr val="FFFFFF"/>
                </a:highlight>
                <a:latin typeface="Century Gothic"/>
                <a:ea typeface="Century Gothic"/>
                <a:cs typeface="Century Gothic"/>
                <a:sym typeface="Century Gothic"/>
              </a:rPr>
              <a:t>. You’ll use this scenario over and over again. Ensure it’s easy to show the technology and its benefits. Find a simple process to automate first (e.g., PDF reconciliation, pulling and consolidating files/data) to increase your chance of success.</a:t>
            </a:r>
            <a:endParaRPr sz="1100">
              <a:solidFill>
                <a:srgbClr val="222222"/>
              </a:solidFill>
              <a:highlight>
                <a:srgbClr val="FFFFFF"/>
              </a:highlight>
              <a:latin typeface="Century Gothic"/>
              <a:ea typeface="Century Gothic"/>
              <a:cs typeface="Century Gothic"/>
              <a:sym typeface="Century Gothic"/>
            </a:endParaRPr>
          </a:p>
          <a:p>
            <a:pPr marL="228600" lvl="0" indent="-184150" algn="l" rtl="0">
              <a:lnSpc>
                <a:spcPct val="100000"/>
              </a:lnSpc>
              <a:spcBef>
                <a:spcPts val="0"/>
              </a:spcBef>
              <a:spcAft>
                <a:spcPts val="0"/>
              </a:spcAft>
              <a:buClr>
                <a:srgbClr val="222222"/>
              </a:buClr>
              <a:buSzPts val="1100"/>
              <a:buFont typeface="Century Gothic"/>
              <a:buChar char="●"/>
            </a:pPr>
            <a:r>
              <a:rPr lang="en" sz="1100" b="1">
                <a:solidFill>
                  <a:srgbClr val="222222"/>
                </a:solidFill>
                <a:highlight>
                  <a:srgbClr val="FFFFFF"/>
                </a:highlight>
                <a:latin typeface="Century Gothic"/>
                <a:ea typeface="Century Gothic"/>
                <a:cs typeface="Century Gothic"/>
                <a:sym typeface="Century Gothic"/>
              </a:rPr>
              <a:t>Engage the Security and IT teams first </a:t>
            </a:r>
            <a:r>
              <a:rPr lang="en" sz="1100">
                <a:solidFill>
                  <a:srgbClr val="222222"/>
                </a:solidFill>
                <a:highlight>
                  <a:srgbClr val="FFFFFF"/>
                </a:highlight>
                <a:latin typeface="Century Gothic"/>
                <a:ea typeface="Century Gothic"/>
                <a:cs typeface="Century Gothic"/>
                <a:sym typeface="Century Gothic"/>
              </a:rPr>
              <a:t>to address concerns before moving forward with any automation. The RPA team and the process will benefit from their early involvement. </a:t>
            </a:r>
            <a:endParaRPr sz="1100">
              <a:solidFill>
                <a:srgbClr val="222222"/>
              </a:solidFill>
              <a:highlight>
                <a:srgbClr val="FFFFFF"/>
              </a:highlight>
              <a:latin typeface="Century Gothic"/>
              <a:ea typeface="Century Gothic"/>
              <a:cs typeface="Century Gothic"/>
              <a:sym typeface="Century Gothic"/>
            </a:endParaRPr>
          </a:p>
          <a:p>
            <a:pPr marL="228600" lvl="0" indent="-184150" algn="l" rtl="0">
              <a:lnSpc>
                <a:spcPct val="100000"/>
              </a:lnSpc>
              <a:spcBef>
                <a:spcPts val="0"/>
              </a:spcBef>
              <a:spcAft>
                <a:spcPts val="0"/>
              </a:spcAft>
              <a:buClr>
                <a:srgbClr val="222222"/>
              </a:buClr>
              <a:buSzPts val="1100"/>
              <a:buFont typeface="Century Gothic"/>
              <a:buChar char="●"/>
            </a:pPr>
            <a:r>
              <a:rPr lang="en" sz="1100" b="1">
                <a:solidFill>
                  <a:srgbClr val="222222"/>
                </a:solidFill>
                <a:highlight>
                  <a:srgbClr val="FFFFFF"/>
                </a:highlight>
                <a:latin typeface="Century Gothic"/>
                <a:ea typeface="Century Gothic"/>
                <a:cs typeface="Century Gothic"/>
                <a:sym typeface="Century Gothic"/>
              </a:rPr>
              <a:t>Don’t jump to a solution! </a:t>
            </a:r>
            <a:r>
              <a:rPr lang="en" sz="1100">
                <a:solidFill>
                  <a:srgbClr val="222222"/>
                </a:solidFill>
                <a:highlight>
                  <a:srgbClr val="FFFFFF"/>
                </a:highlight>
                <a:latin typeface="Century Gothic"/>
                <a:ea typeface="Century Gothic"/>
                <a:cs typeface="Century Gothic"/>
                <a:sym typeface="Century Gothic"/>
              </a:rPr>
              <a:t>Your first instinct may be to use RPA for everything. Don’t. Make sure you fully evaluate every business case with a full process review before automating. In some cases, other technologies or functional changes may be better than RPA, so make sure your RPA team considers available alternatives.</a:t>
            </a:r>
            <a:endParaRPr sz="1100">
              <a:solidFill>
                <a:srgbClr val="434343"/>
              </a:solidFill>
              <a:latin typeface="Century Gothic"/>
              <a:ea typeface="Century Gothic"/>
              <a:cs typeface="Century Gothic"/>
              <a:sym typeface="Century Gothic"/>
            </a:endParaRPr>
          </a:p>
        </p:txBody>
      </p:sp>
      <p:sp>
        <p:nvSpPr>
          <p:cNvPr id="600" name="Google Shape;600;p32" descr="Program Lead and POC:  Sarah Mollohan, Chief of Systems Coordination and Implementation within CGFS" title="Program Lead and POC:  Sarah Mollohan, Chief of Systems Coordination and Implementation within CGFS"/>
          <p:cNvSpPr/>
          <p:nvPr/>
        </p:nvSpPr>
        <p:spPr>
          <a:xfrm>
            <a:off x="0" y="9305900"/>
            <a:ext cx="7772400" cy="283200"/>
          </a:xfrm>
          <a:prstGeom prst="rect">
            <a:avLst/>
          </a:prstGeom>
          <a:solidFill>
            <a:srgbClr val="666666"/>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rgbClr val="FFFFFF"/>
                </a:solidFill>
                <a:latin typeface="Century Gothic"/>
                <a:ea typeface="Century Gothic"/>
                <a:cs typeface="Century Gothic"/>
                <a:sym typeface="Century Gothic"/>
              </a:rPr>
              <a:t>Program Lead and POC:</a:t>
            </a:r>
            <a:r>
              <a:rPr lang="en" sz="1000">
                <a:solidFill>
                  <a:srgbClr val="FFFFFF"/>
                </a:solidFill>
                <a:latin typeface="Century Gothic"/>
                <a:ea typeface="Century Gothic"/>
                <a:cs typeface="Century Gothic"/>
                <a:sym typeface="Century Gothic"/>
              </a:rPr>
              <a:t>  Sarah Mollohan, Chief of Systems Coordination and Implementation within CGFS</a:t>
            </a:r>
            <a:endParaRPr sz="1000">
              <a:solidFill>
                <a:srgbClr val="FFFFFF"/>
              </a:solidFill>
              <a:latin typeface="Century Gothic"/>
              <a:ea typeface="Century Gothic"/>
              <a:cs typeface="Century Gothic"/>
              <a:sym typeface="Century Gothic"/>
            </a:endParaRPr>
          </a:p>
        </p:txBody>
      </p:sp>
      <p:sp>
        <p:nvSpPr>
          <p:cNvPr id="601" name="Google Shape;601;p32" descr="Program Spotlight: Department of State, Bureau of the Comptroller and Global Financial Services" title="Title - Program Spotlight: Department of State, Bureau of the Comptroller and Global Financial Services"/>
          <p:cNvSpPr>
            <a:spLocks noGrp="1"/>
          </p:cNvSpPr>
          <p:nvPr>
            <p:ph type="title" idx="4294967295"/>
          </p:nvPr>
        </p:nvSpPr>
        <p:spPr>
          <a:xfrm>
            <a:off x="0" y="310575"/>
            <a:ext cx="77724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Program Spotlight: </a:t>
            </a:r>
            <a:r>
              <a:rPr kumimoji="0" lang="en-US" sz="23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Department of State, Bureau of the Comptroller and Global Financial Services</a:t>
            </a:r>
          </a:p>
        </p:txBody>
      </p:sp>
      <p:sp>
        <p:nvSpPr>
          <p:cNvPr id="602" name="Google Shape;602;p32"/>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603" name="Google Shape;603;p32"/>
          <p:cNvSpPr txBox="1"/>
          <p:nvPr/>
        </p:nvSpPr>
        <p:spPr>
          <a:xfrm>
            <a:off x="4002525" y="1372505"/>
            <a:ext cx="3638400" cy="375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Century Gothic"/>
                <a:ea typeface="Century Gothic"/>
                <a:cs typeface="Century Gothic"/>
                <a:sym typeface="Century Gothic"/>
              </a:rPr>
              <a:t>RPA Use Case Spotlight</a:t>
            </a:r>
            <a:endParaRPr sz="1200" b="1">
              <a:latin typeface="Century Gothic"/>
              <a:ea typeface="Century Gothic"/>
              <a:cs typeface="Century Gothic"/>
              <a:sym typeface="Century Gothic"/>
            </a:endParaRPr>
          </a:p>
          <a:p>
            <a:pPr marL="0" lvl="0" indent="0" algn="l" rtl="0">
              <a:lnSpc>
                <a:spcPct val="100000"/>
              </a:lnSpc>
              <a:spcBef>
                <a:spcPts val="0"/>
              </a:spcBef>
              <a:spcAft>
                <a:spcPts val="0"/>
              </a:spcAft>
              <a:buNone/>
            </a:pPr>
            <a:r>
              <a:rPr lang="en" sz="1100">
                <a:solidFill>
                  <a:srgbClr val="222222"/>
                </a:solidFill>
                <a:highlight>
                  <a:srgbClr val="FFFFFF"/>
                </a:highlight>
                <a:latin typeface="Century Gothic"/>
                <a:ea typeface="Century Gothic"/>
                <a:cs typeface="Century Gothic"/>
                <a:sym typeface="Century Gothic"/>
              </a:rPr>
              <a:t>In response to the COVID-19 crisis, the State Department faced a global evacuation of at-risk employees and eligible family members. We used the Subsistence Expense Allowance (SEA) program that gives the funds needed for these people to evacuate and reach safe haven. The legacy process was very time consuming and paper intensive for each evacuee. </a:t>
            </a:r>
            <a:endParaRPr sz="1100">
              <a:solidFill>
                <a:srgbClr val="222222"/>
              </a:solidFill>
              <a:highlight>
                <a:srgbClr val="FFFFFF"/>
              </a:highlight>
              <a:latin typeface="Century Gothic"/>
              <a:ea typeface="Century Gothic"/>
              <a:cs typeface="Century Gothic"/>
              <a:sym typeface="Century Gothic"/>
            </a:endParaRPr>
          </a:p>
          <a:p>
            <a:pPr marL="0" lvl="0" indent="0" algn="l" rtl="0">
              <a:lnSpc>
                <a:spcPct val="100000"/>
              </a:lnSpc>
              <a:spcBef>
                <a:spcPts val="0"/>
              </a:spcBef>
              <a:spcAft>
                <a:spcPts val="0"/>
              </a:spcAft>
              <a:buNone/>
            </a:pPr>
            <a:br>
              <a:rPr lang="en" sz="1100">
                <a:solidFill>
                  <a:srgbClr val="222222"/>
                </a:solidFill>
                <a:highlight>
                  <a:srgbClr val="FFFFFF"/>
                </a:highlight>
                <a:latin typeface="Century Gothic"/>
                <a:ea typeface="Century Gothic"/>
                <a:cs typeface="Century Gothic"/>
                <a:sym typeface="Century Gothic"/>
              </a:rPr>
            </a:br>
            <a:r>
              <a:rPr lang="en" sz="1100">
                <a:solidFill>
                  <a:srgbClr val="222222"/>
                </a:solidFill>
                <a:highlight>
                  <a:srgbClr val="FFFFFF"/>
                </a:highlight>
                <a:latin typeface="Century Gothic"/>
                <a:ea typeface="Century Gothic"/>
                <a:cs typeface="Century Gothic"/>
                <a:sym typeface="Century Gothic"/>
              </a:rPr>
              <a:t>In response,</a:t>
            </a:r>
            <a:r>
              <a:rPr lang="en" sz="1100" b="1">
                <a:solidFill>
                  <a:srgbClr val="222222"/>
                </a:solidFill>
                <a:highlight>
                  <a:srgbClr val="FFFFFF"/>
                </a:highlight>
                <a:latin typeface="Century Gothic"/>
                <a:ea typeface="Century Gothic"/>
                <a:cs typeface="Century Gothic"/>
                <a:sym typeface="Century Gothic"/>
              </a:rPr>
              <a:t> the RPA team created an automated process that redesigned and simplified the evacuee intake process. </a:t>
            </a:r>
            <a:r>
              <a:rPr lang="en" sz="1100">
                <a:solidFill>
                  <a:srgbClr val="222222"/>
                </a:solidFill>
                <a:highlight>
                  <a:srgbClr val="FFFFFF"/>
                </a:highlight>
                <a:latin typeface="Century Gothic"/>
                <a:ea typeface="Century Gothic"/>
                <a:cs typeface="Century Gothic"/>
                <a:sym typeface="Century Gothic"/>
              </a:rPr>
              <a:t>This scraped data from the intake form and produced an official calculation sheet; it then loaded approved calculation sheets into the financial management system. Data was then cross-referenced to get payee information. The bot also used the latest GSA per-diem rates to build calculations. </a:t>
            </a:r>
            <a:r>
              <a:rPr lang="en" sz="1100" b="1">
                <a:solidFill>
                  <a:srgbClr val="222222"/>
                </a:solidFill>
                <a:highlight>
                  <a:srgbClr val="FFFFFF"/>
                </a:highlight>
                <a:latin typeface="Century Gothic"/>
                <a:ea typeface="Century Gothic"/>
                <a:cs typeface="Century Gothic"/>
                <a:sym typeface="Century Gothic"/>
              </a:rPr>
              <a:t>This saved an estimated 2,000 hours of surge capacity each month</a:t>
            </a:r>
            <a:r>
              <a:rPr lang="en" sz="1100">
                <a:solidFill>
                  <a:srgbClr val="222222"/>
                </a:solidFill>
                <a:highlight>
                  <a:srgbClr val="FFFFFF"/>
                </a:highlight>
                <a:latin typeface="Century Gothic"/>
                <a:ea typeface="Century Gothic"/>
                <a:cs typeface="Century Gothic"/>
                <a:sym typeface="Century Gothic"/>
              </a:rPr>
              <a:t> during the pandemic.</a:t>
            </a:r>
            <a:endParaRPr sz="1100">
              <a:latin typeface="Century Gothic"/>
              <a:ea typeface="Century Gothic"/>
              <a:cs typeface="Century Gothic"/>
              <a:sym typeface="Century Gothic"/>
            </a:endParaRPr>
          </a:p>
        </p:txBody>
      </p:sp>
      <p:sp>
        <p:nvSpPr>
          <p:cNvPr id="604" name="Google Shape;604;p32"/>
          <p:cNvSpPr txBox="1"/>
          <p:nvPr/>
        </p:nvSpPr>
        <p:spPr>
          <a:xfrm>
            <a:off x="180975" y="1382732"/>
            <a:ext cx="3638400" cy="3396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200" b="1">
                <a:latin typeface="Century Gothic"/>
                <a:ea typeface="Century Gothic"/>
                <a:cs typeface="Century Gothic"/>
                <a:sym typeface="Century Gothic"/>
              </a:rPr>
              <a:t>Top Five Program Successes</a:t>
            </a:r>
            <a:r>
              <a:rPr lang="en" sz="1300" b="1">
                <a:latin typeface="Century Gothic"/>
                <a:ea typeface="Century Gothic"/>
                <a:cs typeface="Century Gothic"/>
                <a:sym typeface="Century Gothic"/>
              </a:rPr>
              <a:t> </a:t>
            </a:r>
            <a:endParaRPr sz="1300" b="1">
              <a:latin typeface="Century Gothic"/>
              <a:ea typeface="Century Gothic"/>
              <a:cs typeface="Century Gothic"/>
              <a:sym typeface="Century Gothic"/>
            </a:endParaRPr>
          </a:p>
          <a:p>
            <a:pPr marL="228600" marR="0" lvl="0" indent="-184150" algn="l" rtl="0">
              <a:lnSpc>
                <a:spcPct val="100000"/>
              </a:lnSpc>
              <a:spcBef>
                <a:spcPts val="1000"/>
              </a:spcBef>
              <a:spcAft>
                <a:spcPts val="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Established a successful and operational </a:t>
            </a:r>
            <a:r>
              <a:rPr lang="en" sz="1100" b="1">
                <a:solidFill>
                  <a:srgbClr val="222222"/>
                </a:solidFill>
                <a:highlight>
                  <a:srgbClr val="FFFFFF"/>
                </a:highlight>
                <a:latin typeface="Century Gothic"/>
                <a:ea typeface="Century Gothic"/>
                <a:cs typeface="Century Gothic"/>
                <a:sym typeface="Century Gothic"/>
              </a:rPr>
              <a:t>RPA Center of Excellence (COE)</a:t>
            </a:r>
            <a:r>
              <a:rPr lang="en" sz="1100">
                <a:solidFill>
                  <a:srgbClr val="222222"/>
                </a:solidFill>
                <a:highlight>
                  <a:srgbClr val="FFFFFF"/>
                </a:highlight>
                <a:latin typeface="Century Gothic"/>
                <a:ea typeface="Century Gothic"/>
                <a:cs typeface="Century Gothic"/>
                <a:sym typeface="Century Gothic"/>
              </a:rPr>
              <a:t>.</a:t>
            </a:r>
            <a:endParaRPr sz="1100">
              <a:solidFill>
                <a:srgbClr val="222222"/>
              </a:solidFill>
              <a:highlight>
                <a:srgbClr val="FFFFFF"/>
              </a:highlight>
              <a:latin typeface="Century Gothic"/>
              <a:ea typeface="Century Gothic"/>
              <a:cs typeface="Century Gothic"/>
              <a:sym typeface="Century Gothic"/>
            </a:endParaRPr>
          </a:p>
          <a:p>
            <a:pPr marL="228600" marR="0" lvl="0" indent="-184150" algn="l" rtl="0">
              <a:lnSpc>
                <a:spcPct val="100000"/>
              </a:lnSpc>
              <a:spcBef>
                <a:spcPts val="1000"/>
              </a:spcBef>
              <a:spcAft>
                <a:spcPts val="0"/>
              </a:spcAft>
              <a:buClr>
                <a:srgbClr val="222222"/>
              </a:buClr>
              <a:buSzPts val="1100"/>
              <a:buFont typeface="Century Gothic"/>
              <a:buAutoNum type="arabicPeriod"/>
            </a:pPr>
            <a:r>
              <a:rPr lang="en" sz="1100" b="1">
                <a:solidFill>
                  <a:srgbClr val="222222"/>
                </a:solidFill>
                <a:highlight>
                  <a:srgbClr val="FFFFFF"/>
                </a:highlight>
                <a:latin typeface="Century Gothic"/>
                <a:ea typeface="Century Gothic"/>
                <a:cs typeface="Century Gothic"/>
                <a:sym typeface="Century Gothic"/>
              </a:rPr>
              <a:t>Established RPA within the organization </a:t>
            </a:r>
            <a:r>
              <a:rPr lang="en" sz="1100">
                <a:solidFill>
                  <a:srgbClr val="222222"/>
                </a:solidFill>
                <a:highlight>
                  <a:srgbClr val="FFFFFF"/>
                </a:highlight>
                <a:latin typeface="Century Gothic"/>
                <a:ea typeface="Century Gothic"/>
                <a:cs typeface="Century Gothic"/>
                <a:sym typeface="Century Gothic"/>
              </a:rPr>
              <a:t>through communication and practice.</a:t>
            </a:r>
            <a:endParaRPr sz="1100">
              <a:solidFill>
                <a:srgbClr val="222222"/>
              </a:solidFill>
              <a:highlight>
                <a:srgbClr val="FFFFFF"/>
              </a:highlight>
              <a:latin typeface="Century Gothic"/>
              <a:ea typeface="Century Gothic"/>
              <a:cs typeface="Century Gothic"/>
              <a:sym typeface="Century Gothic"/>
            </a:endParaRPr>
          </a:p>
          <a:p>
            <a:pPr marL="228600" marR="0" lvl="0" indent="-184150" algn="l" rtl="0">
              <a:lnSpc>
                <a:spcPct val="100000"/>
              </a:lnSpc>
              <a:spcBef>
                <a:spcPts val="1000"/>
              </a:spcBef>
              <a:spcAft>
                <a:spcPts val="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Identified </a:t>
            </a:r>
            <a:r>
              <a:rPr lang="en" sz="1100" b="1">
                <a:solidFill>
                  <a:srgbClr val="222222"/>
                </a:solidFill>
                <a:highlight>
                  <a:srgbClr val="FFFFFF"/>
                </a:highlight>
                <a:latin typeface="Century Gothic"/>
                <a:ea typeface="Century Gothic"/>
                <a:cs typeface="Century Gothic"/>
                <a:sym typeface="Century Gothic"/>
              </a:rPr>
              <a:t>over 100 business scenarios that would benefit from RPA</a:t>
            </a:r>
            <a:r>
              <a:rPr lang="en" sz="1100">
                <a:solidFill>
                  <a:srgbClr val="222222"/>
                </a:solidFill>
                <a:highlight>
                  <a:srgbClr val="FFFFFF"/>
                </a:highlight>
                <a:latin typeface="Century Gothic"/>
                <a:ea typeface="Century Gothic"/>
                <a:cs typeface="Century Gothic"/>
                <a:sym typeface="Century Gothic"/>
              </a:rPr>
              <a:t>.</a:t>
            </a:r>
            <a:endParaRPr sz="1100">
              <a:solidFill>
                <a:srgbClr val="222222"/>
              </a:solidFill>
              <a:highlight>
                <a:srgbClr val="FFFFFF"/>
              </a:highlight>
              <a:latin typeface="Century Gothic"/>
              <a:ea typeface="Century Gothic"/>
              <a:cs typeface="Century Gothic"/>
              <a:sym typeface="Century Gothic"/>
            </a:endParaRPr>
          </a:p>
          <a:p>
            <a:pPr marL="228600" marR="0" lvl="0" indent="-184150" algn="l" rtl="0">
              <a:lnSpc>
                <a:spcPct val="100000"/>
              </a:lnSpc>
              <a:spcBef>
                <a:spcPts val="1000"/>
              </a:spcBef>
              <a:spcAft>
                <a:spcPts val="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Established </a:t>
            </a:r>
            <a:r>
              <a:rPr lang="en" sz="1100" b="1">
                <a:solidFill>
                  <a:srgbClr val="222222"/>
                </a:solidFill>
                <a:highlight>
                  <a:srgbClr val="FFFFFF"/>
                </a:highlight>
                <a:latin typeface="Century Gothic"/>
                <a:ea typeface="Century Gothic"/>
                <a:cs typeface="Century Gothic"/>
                <a:sym typeface="Century Gothic"/>
              </a:rPr>
              <a:t>a full RPA design and development process </a:t>
            </a:r>
            <a:r>
              <a:rPr lang="en" sz="1100">
                <a:solidFill>
                  <a:srgbClr val="222222"/>
                </a:solidFill>
                <a:highlight>
                  <a:srgbClr val="FFFFFF"/>
                </a:highlight>
                <a:latin typeface="Century Gothic"/>
                <a:ea typeface="Century Gothic"/>
                <a:cs typeface="Century Gothic"/>
                <a:sym typeface="Century Gothic"/>
              </a:rPr>
              <a:t>that uses requirements gathering; Lean Six Sigma reviews; agile development methodology; extensive testing procedures; and maintenance.</a:t>
            </a:r>
            <a:endParaRPr sz="1100">
              <a:solidFill>
                <a:srgbClr val="222222"/>
              </a:solidFill>
              <a:highlight>
                <a:srgbClr val="FFFFFF"/>
              </a:highlight>
              <a:latin typeface="Century Gothic"/>
              <a:ea typeface="Century Gothic"/>
              <a:cs typeface="Century Gothic"/>
              <a:sym typeface="Century Gothic"/>
            </a:endParaRPr>
          </a:p>
          <a:p>
            <a:pPr marL="228600" marR="0" lvl="0" indent="-184150" algn="l" rtl="0">
              <a:lnSpc>
                <a:spcPct val="100000"/>
              </a:lnSpc>
              <a:spcBef>
                <a:spcPts val="1000"/>
              </a:spcBef>
              <a:spcAft>
                <a:spcPts val="100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Deployment of over 35 production bot processes that have </a:t>
            </a:r>
            <a:r>
              <a:rPr lang="en" sz="1100" b="1">
                <a:solidFill>
                  <a:srgbClr val="222222"/>
                </a:solidFill>
                <a:highlight>
                  <a:srgbClr val="FFFFFF"/>
                </a:highlight>
                <a:latin typeface="Century Gothic"/>
                <a:ea typeface="Century Gothic"/>
                <a:cs typeface="Century Gothic"/>
                <a:sym typeface="Century Gothic"/>
              </a:rPr>
              <a:t>created an estimated 50,000 hours of annual capacity</a:t>
            </a:r>
            <a:r>
              <a:rPr lang="en" sz="1100">
                <a:solidFill>
                  <a:srgbClr val="222222"/>
                </a:solidFill>
                <a:highlight>
                  <a:srgbClr val="FFFFFF"/>
                </a:highlight>
                <a:latin typeface="Century Gothic"/>
                <a:ea typeface="Century Gothic"/>
                <a:cs typeface="Century Gothic"/>
                <a:sym typeface="Century Gothic"/>
              </a:rPr>
              <a:t>.</a:t>
            </a:r>
            <a:endParaRPr sz="900">
              <a:latin typeface="Century Gothic"/>
              <a:ea typeface="Century Gothic"/>
              <a:cs typeface="Century Gothic"/>
              <a:sym typeface="Century Gothic"/>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08"/>
        <p:cNvGrpSpPr/>
        <p:nvPr/>
      </p:nvGrpSpPr>
      <p:grpSpPr>
        <a:xfrm>
          <a:off x="0" y="0"/>
          <a:ext cx="0" cy="0"/>
          <a:chOff x="0" y="0"/>
          <a:chExt cx="0" cy="0"/>
        </a:xfrm>
      </p:grpSpPr>
      <p:sp>
        <p:nvSpPr>
          <p:cNvPr id="609" name="Google Shape;609;p33"/>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21</a:t>
            </a:r>
            <a:endParaRPr/>
          </a:p>
        </p:txBody>
      </p:sp>
      <p:sp>
        <p:nvSpPr>
          <p:cNvPr id="610" name="Google Shape;610;p33">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611" name="Google Shape;611;p33" descr="Dark Grey Background" title="Dark Grey Background"/>
          <p:cNvSpPr/>
          <p:nvPr/>
        </p:nvSpPr>
        <p:spPr>
          <a:xfrm>
            <a:off x="0" y="310575"/>
            <a:ext cx="7772400" cy="10446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612" name="Google Shape;612;p33"/>
          <p:cNvSpPr/>
          <p:nvPr/>
        </p:nvSpPr>
        <p:spPr>
          <a:xfrm>
            <a:off x="238100" y="5420100"/>
            <a:ext cx="3638400" cy="41406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45700" tIns="91425" rIns="45700" bIns="91425" anchor="t" anchorCtr="0">
            <a:noAutofit/>
          </a:bodyPr>
          <a:lstStyle/>
          <a:p>
            <a:pPr marL="0" lvl="0" indent="0" algn="l" rtl="0">
              <a:spcBef>
                <a:spcPts val="0"/>
              </a:spcBef>
              <a:spcAft>
                <a:spcPts val="0"/>
              </a:spcAft>
              <a:buNone/>
            </a:pPr>
            <a:r>
              <a:rPr lang="en" sz="1200" b="1">
                <a:solidFill>
                  <a:srgbClr val="434343"/>
                </a:solidFill>
                <a:latin typeface="Century Gothic"/>
                <a:ea typeface="Century Gothic"/>
                <a:cs typeface="Century Gothic"/>
                <a:sym typeface="Century Gothic"/>
              </a:rPr>
              <a:t>Program Strategy</a:t>
            </a:r>
            <a:endParaRPr sz="1200" b="1">
              <a:solidFill>
                <a:srgbClr val="434343"/>
              </a:solidFill>
              <a:latin typeface="Century Gothic"/>
              <a:ea typeface="Century Gothic"/>
              <a:cs typeface="Century Gothic"/>
              <a:sym typeface="Century Gothic"/>
            </a:endParaRPr>
          </a:p>
          <a:p>
            <a:pPr marL="0" lvl="0" indent="0" algn="l" rtl="0">
              <a:lnSpc>
                <a:spcPct val="100000"/>
              </a:lnSpc>
              <a:spcBef>
                <a:spcPts val="0"/>
              </a:spcBef>
              <a:spcAft>
                <a:spcPts val="0"/>
              </a:spcAft>
              <a:buClr>
                <a:schemeClr val="dk1"/>
              </a:buClr>
              <a:buSzPts val="1100"/>
              <a:buFont typeface="Arial"/>
              <a:buNone/>
            </a:pPr>
            <a:r>
              <a:rPr lang="en" sz="1050">
                <a:solidFill>
                  <a:schemeClr val="dk1"/>
                </a:solidFill>
                <a:latin typeface="Century Gothic"/>
                <a:ea typeface="Century Gothic"/>
                <a:cs typeface="Century Gothic"/>
                <a:sym typeface="Century Gothic"/>
              </a:rPr>
              <a:t>The DMAS RPA program strategy focused on applying RPA and Intelligent Automation to support audit remediation and modernization of financial management operations, while also expanding RPA across the Air Force. </a:t>
            </a:r>
            <a:endParaRPr sz="1050">
              <a:solidFill>
                <a:schemeClr val="dk1"/>
              </a:solidFill>
              <a:latin typeface="Century Gothic"/>
              <a:ea typeface="Century Gothic"/>
              <a:cs typeface="Century Gothic"/>
              <a:sym typeface="Century Gothic"/>
            </a:endParaRPr>
          </a:p>
          <a:p>
            <a:pPr marL="0" lvl="0" indent="0" algn="l" rtl="0">
              <a:lnSpc>
                <a:spcPct val="100000"/>
              </a:lnSpc>
              <a:spcBef>
                <a:spcPts val="1200"/>
              </a:spcBef>
              <a:spcAft>
                <a:spcPts val="0"/>
              </a:spcAft>
              <a:buClr>
                <a:schemeClr val="dk1"/>
              </a:buClr>
              <a:buSzPts val="1100"/>
              <a:buFont typeface="Arial"/>
              <a:buNone/>
            </a:pPr>
            <a:r>
              <a:rPr lang="en" sz="1050">
                <a:solidFill>
                  <a:schemeClr val="dk1"/>
                </a:solidFill>
                <a:latin typeface="Century Gothic"/>
                <a:ea typeface="Century Gothic"/>
                <a:cs typeface="Century Gothic"/>
                <a:sym typeface="Century Gothic"/>
              </a:rPr>
              <a:t>DMAS established leading-practice standards for RPA governance and lifecycle management for the Air Force RPA Center of Excellence (CoE), as well as managed the AF CoE Orchestrator for license and tenet structure management. DMAS can continue delivery of high-quality automations and manage a high-performing PMO with sophisticated processes, documentation, and controls. </a:t>
            </a:r>
            <a:endParaRPr sz="1050">
              <a:solidFill>
                <a:schemeClr val="dk1"/>
              </a:solidFill>
              <a:latin typeface="Century Gothic"/>
              <a:ea typeface="Century Gothic"/>
              <a:cs typeface="Century Gothic"/>
              <a:sym typeface="Century Gothic"/>
            </a:endParaRPr>
          </a:p>
          <a:p>
            <a:pPr marL="0" lvl="0" indent="0" algn="l" rtl="0">
              <a:lnSpc>
                <a:spcPct val="100000"/>
              </a:lnSpc>
              <a:spcBef>
                <a:spcPts val="1200"/>
              </a:spcBef>
              <a:spcAft>
                <a:spcPts val="0"/>
              </a:spcAft>
              <a:buClr>
                <a:schemeClr val="dk1"/>
              </a:buClr>
              <a:buSzPts val="1100"/>
              <a:buFont typeface="Arial"/>
              <a:buNone/>
            </a:pPr>
            <a:r>
              <a:rPr lang="en" sz="1050">
                <a:solidFill>
                  <a:schemeClr val="dk1"/>
                </a:solidFill>
                <a:latin typeface="Century Gothic"/>
                <a:ea typeface="Century Gothic"/>
                <a:cs typeface="Century Gothic"/>
                <a:sym typeface="Century Gothic"/>
              </a:rPr>
              <a:t>Also, </a:t>
            </a:r>
            <a:r>
              <a:rPr lang="en" sz="1050" b="1">
                <a:solidFill>
                  <a:schemeClr val="dk1"/>
                </a:solidFill>
                <a:latin typeface="Century Gothic"/>
                <a:ea typeface="Century Gothic"/>
                <a:cs typeface="Century Gothic"/>
                <a:sym typeface="Century Gothic"/>
              </a:rPr>
              <a:t>our strategy will focus on continuous monitoring of cost, schedule, and performance metrics </a:t>
            </a:r>
            <a:r>
              <a:rPr lang="en" sz="1050">
                <a:solidFill>
                  <a:schemeClr val="dk1"/>
                </a:solidFill>
                <a:latin typeface="Century Gothic"/>
                <a:ea typeface="Century Gothic"/>
                <a:cs typeface="Century Gothic"/>
                <a:sym typeface="Century Gothic"/>
              </a:rPr>
              <a:t>to identify opportunities for scaling and resource optimization, leading to </a:t>
            </a:r>
            <a:r>
              <a:rPr lang="en" sz="1050" b="1">
                <a:solidFill>
                  <a:schemeClr val="dk1"/>
                </a:solidFill>
                <a:latin typeface="Century Gothic"/>
                <a:ea typeface="Century Gothic"/>
                <a:cs typeface="Century Gothic"/>
                <a:sym typeface="Century Gothic"/>
              </a:rPr>
              <a:t>further expansion of value-added application of automations to support citizen developers.</a:t>
            </a:r>
            <a:endParaRPr sz="1050" b="1">
              <a:solidFill>
                <a:schemeClr val="dk1"/>
              </a:solidFill>
              <a:latin typeface="Century Gothic"/>
              <a:ea typeface="Century Gothic"/>
              <a:cs typeface="Century Gothic"/>
              <a:sym typeface="Century Gothic"/>
            </a:endParaRPr>
          </a:p>
          <a:p>
            <a:pPr marL="0" lvl="0" indent="0" algn="l" rtl="0">
              <a:lnSpc>
                <a:spcPct val="115000"/>
              </a:lnSpc>
              <a:spcBef>
                <a:spcPts val="1200"/>
              </a:spcBef>
              <a:spcAft>
                <a:spcPts val="0"/>
              </a:spcAft>
              <a:buClr>
                <a:schemeClr val="dk1"/>
              </a:buClr>
              <a:buSzPts val="1100"/>
              <a:buFont typeface="Arial"/>
              <a:buNone/>
            </a:pPr>
            <a:endParaRPr sz="11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endParaRPr sz="1200">
              <a:solidFill>
                <a:srgbClr val="434343"/>
              </a:solidFill>
              <a:latin typeface="Century Gothic"/>
              <a:ea typeface="Century Gothic"/>
              <a:cs typeface="Century Gothic"/>
              <a:sym typeface="Century Gothic"/>
            </a:endParaRPr>
          </a:p>
        </p:txBody>
      </p:sp>
      <p:sp>
        <p:nvSpPr>
          <p:cNvPr id="613" name="Google Shape;613;p33"/>
          <p:cNvSpPr/>
          <p:nvPr/>
        </p:nvSpPr>
        <p:spPr>
          <a:xfrm>
            <a:off x="4000400" y="4914900"/>
            <a:ext cx="3695700" cy="39993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b="1">
                <a:solidFill>
                  <a:srgbClr val="222222"/>
                </a:solidFill>
                <a:highlight>
                  <a:srgbClr val="FFFFFF"/>
                </a:highlight>
                <a:latin typeface="Century Gothic"/>
                <a:ea typeface="Century Gothic"/>
                <a:cs typeface="Century Gothic"/>
                <a:sym typeface="Century Gothic"/>
              </a:rPr>
              <a:t>What’s Next/2022 Goals</a:t>
            </a:r>
            <a:endParaRPr sz="1200" b="1">
              <a:solidFill>
                <a:srgbClr val="222222"/>
              </a:solidFill>
              <a:highlight>
                <a:srgbClr val="FFFFFF"/>
              </a:highlight>
              <a:latin typeface="Century Gothic"/>
              <a:ea typeface="Century Gothic"/>
              <a:cs typeface="Century Gothic"/>
              <a:sym typeface="Century Gothic"/>
            </a:endParaRPr>
          </a:p>
          <a:p>
            <a:pPr marL="0" lvl="0" indent="0" algn="l" rtl="0">
              <a:lnSpc>
                <a:spcPct val="100000"/>
              </a:lnSpc>
              <a:spcBef>
                <a:spcPts val="0"/>
              </a:spcBef>
              <a:spcAft>
                <a:spcPts val="0"/>
              </a:spcAft>
              <a:buClr>
                <a:schemeClr val="dk1"/>
              </a:buClr>
              <a:buSzPts val="1100"/>
              <a:buFont typeface="Arial"/>
              <a:buNone/>
            </a:pPr>
            <a:r>
              <a:rPr lang="en" sz="1050">
                <a:solidFill>
                  <a:srgbClr val="222222"/>
                </a:solidFill>
                <a:highlight>
                  <a:srgbClr val="FFFFFF"/>
                </a:highlight>
                <a:latin typeface="Century Gothic"/>
                <a:ea typeface="Century Gothic"/>
                <a:cs typeface="Century Gothic"/>
                <a:sym typeface="Century Gothic"/>
              </a:rPr>
              <a:t>As the DMAS RPA program wraps up a successful 2021, we look forward to </a:t>
            </a:r>
            <a:r>
              <a:rPr lang="en" sz="1050" b="1">
                <a:solidFill>
                  <a:srgbClr val="222222"/>
                </a:solidFill>
                <a:highlight>
                  <a:srgbClr val="FFFFFF"/>
                </a:highlight>
                <a:latin typeface="Century Gothic"/>
                <a:ea typeface="Century Gothic"/>
                <a:cs typeface="Century Gothic"/>
                <a:sym typeface="Century Gothic"/>
              </a:rPr>
              <a:t>continuing that momentum into 2022 with a focus on expanding through developing partnerships and leveraging technological advances in RPA.</a:t>
            </a:r>
            <a:endParaRPr sz="1050" b="1">
              <a:solidFill>
                <a:srgbClr val="222222"/>
              </a:solidFill>
              <a:highlight>
                <a:srgbClr val="FFFFFF"/>
              </a:highlight>
              <a:latin typeface="Century Gothic"/>
              <a:ea typeface="Century Gothic"/>
              <a:cs typeface="Century Gothic"/>
              <a:sym typeface="Century Gothic"/>
            </a:endParaRPr>
          </a:p>
          <a:p>
            <a:pPr marL="0" lvl="0" indent="0" algn="l" rtl="0">
              <a:lnSpc>
                <a:spcPct val="100000"/>
              </a:lnSpc>
              <a:spcBef>
                <a:spcPts val="0"/>
              </a:spcBef>
              <a:spcAft>
                <a:spcPts val="0"/>
              </a:spcAft>
              <a:buClr>
                <a:schemeClr val="dk1"/>
              </a:buClr>
              <a:buSzPts val="1100"/>
              <a:buFont typeface="Arial"/>
              <a:buNone/>
            </a:pPr>
            <a:endParaRPr sz="1050">
              <a:solidFill>
                <a:srgbClr val="222222"/>
              </a:solidFill>
              <a:highlight>
                <a:srgbClr val="FFFFFF"/>
              </a:highlight>
              <a:latin typeface="Century Gothic"/>
              <a:ea typeface="Century Gothic"/>
              <a:cs typeface="Century Gothic"/>
              <a:sym typeface="Century Gothic"/>
            </a:endParaRPr>
          </a:p>
          <a:p>
            <a:pPr marL="0" lvl="0" indent="0" algn="l" rtl="0">
              <a:lnSpc>
                <a:spcPct val="100000"/>
              </a:lnSpc>
              <a:spcBef>
                <a:spcPts val="0"/>
              </a:spcBef>
              <a:spcAft>
                <a:spcPts val="0"/>
              </a:spcAft>
              <a:buClr>
                <a:schemeClr val="dk1"/>
              </a:buClr>
              <a:buSzPts val="1100"/>
              <a:buFont typeface="Arial"/>
              <a:buNone/>
            </a:pPr>
            <a:r>
              <a:rPr lang="en" sz="1050">
                <a:solidFill>
                  <a:srgbClr val="222222"/>
                </a:solidFill>
                <a:highlight>
                  <a:srgbClr val="FFFFFF"/>
                </a:highlight>
                <a:latin typeface="Century Gothic"/>
                <a:ea typeface="Century Gothic"/>
                <a:cs typeface="Century Gothic"/>
                <a:sym typeface="Century Gothic"/>
              </a:rPr>
              <a:t>Our team has set its sights on continuing to develop partnerships with Airmen within the FM community, encouraging and supporting citizen development, and aiming to deliver 20 new DMAS automations. Also, we </a:t>
            </a:r>
            <a:r>
              <a:rPr lang="en" sz="1050" b="1">
                <a:solidFill>
                  <a:srgbClr val="222222"/>
                </a:solidFill>
                <a:highlight>
                  <a:srgbClr val="FFFFFF"/>
                </a:highlight>
                <a:latin typeface="Century Gothic"/>
                <a:ea typeface="Century Gothic"/>
                <a:cs typeface="Century Gothic"/>
                <a:sym typeface="Century Gothic"/>
              </a:rPr>
              <a:t>continue to integrate into the greater Air Force RPA Center of Excellence helping to brand and shape the future of RPA</a:t>
            </a:r>
            <a:r>
              <a:rPr lang="en" sz="1050">
                <a:solidFill>
                  <a:srgbClr val="222222"/>
                </a:solidFill>
                <a:highlight>
                  <a:srgbClr val="FFFFFF"/>
                </a:highlight>
                <a:latin typeface="Century Gothic"/>
                <a:ea typeface="Century Gothic"/>
                <a:cs typeface="Century Gothic"/>
                <a:sym typeface="Century Gothic"/>
              </a:rPr>
              <a:t>. We are also taking the lead on standing up and managing the AF Orchestrator. We remain committed to expanding into new technologies. </a:t>
            </a:r>
            <a:endParaRPr sz="1050">
              <a:solidFill>
                <a:srgbClr val="222222"/>
              </a:solidFill>
              <a:highlight>
                <a:srgbClr val="FFFFFF"/>
              </a:highlight>
              <a:latin typeface="Century Gothic"/>
              <a:ea typeface="Century Gothic"/>
              <a:cs typeface="Century Gothic"/>
              <a:sym typeface="Century Gothic"/>
            </a:endParaRPr>
          </a:p>
          <a:p>
            <a:pPr marL="0" lvl="0" indent="0" algn="l" rtl="0">
              <a:lnSpc>
                <a:spcPct val="100000"/>
              </a:lnSpc>
              <a:spcBef>
                <a:spcPts val="0"/>
              </a:spcBef>
              <a:spcAft>
                <a:spcPts val="0"/>
              </a:spcAft>
              <a:buClr>
                <a:schemeClr val="dk1"/>
              </a:buClr>
              <a:buSzPts val="1100"/>
              <a:buFont typeface="Arial"/>
              <a:buNone/>
            </a:pPr>
            <a:endParaRPr sz="1050">
              <a:solidFill>
                <a:srgbClr val="222222"/>
              </a:solidFill>
              <a:highlight>
                <a:srgbClr val="FFFFFF"/>
              </a:highlight>
              <a:latin typeface="Century Gothic"/>
              <a:ea typeface="Century Gothic"/>
              <a:cs typeface="Century Gothic"/>
              <a:sym typeface="Century Gothic"/>
            </a:endParaRPr>
          </a:p>
          <a:p>
            <a:pPr marL="0" lvl="0" indent="0" algn="l" rtl="0">
              <a:lnSpc>
                <a:spcPct val="100000"/>
              </a:lnSpc>
              <a:spcBef>
                <a:spcPts val="0"/>
              </a:spcBef>
              <a:spcAft>
                <a:spcPts val="0"/>
              </a:spcAft>
              <a:buClr>
                <a:schemeClr val="dk1"/>
              </a:buClr>
              <a:buSzPts val="1100"/>
              <a:buFont typeface="Arial"/>
              <a:buNone/>
            </a:pPr>
            <a:r>
              <a:rPr lang="en" sz="1050">
                <a:solidFill>
                  <a:srgbClr val="222222"/>
                </a:solidFill>
                <a:highlight>
                  <a:srgbClr val="FFFFFF"/>
                </a:highlight>
                <a:latin typeface="Century Gothic"/>
                <a:ea typeface="Century Gothic"/>
                <a:cs typeface="Century Gothic"/>
                <a:sym typeface="Century Gothic"/>
              </a:rPr>
              <a:t>In 2022, our goal is to grow into chatbot technologies that connect Airmen to better support—faster service, integrating unattended automations capabilities with unattended environment and non-person entities</a:t>
            </a:r>
            <a:r>
              <a:rPr lang="en" sz="1050">
                <a:solidFill>
                  <a:srgbClr val="222222"/>
                </a:solidFill>
                <a:highlight>
                  <a:schemeClr val="lt1"/>
                </a:highlight>
                <a:latin typeface="Century Gothic"/>
                <a:ea typeface="Century Gothic"/>
                <a:cs typeface="Century Gothic"/>
                <a:sym typeface="Century Gothic"/>
              </a:rPr>
              <a:t>—</a:t>
            </a:r>
            <a:r>
              <a:rPr lang="en" sz="1050">
                <a:solidFill>
                  <a:srgbClr val="222222"/>
                </a:solidFill>
                <a:highlight>
                  <a:srgbClr val="FFFFFF"/>
                </a:highlight>
                <a:latin typeface="Century Gothic"/>
                <a:ea typeface="Century Gothic"/>
                <a:cs typeface="Century Gothic"/>
                <a:sym typeface="Century Gothic"/>
              </a:rPr>
              <a:t>and to take a deeper look into artificial intelligence (AI) and its capabilities within RPA. </a:t>
            </a:r>
            <a:endParaRPr sz="1050">
              <a:solidFill>
                <a:srgbClr val="222222"/>
              </a:solidFill>
              <a:highlight>
                <a:srgbClr val="FFFFFF"/>
              </a:highlight>
              <a:latin typeface="Century Gothic"/>
              <a:ea typeface="Century Gothic"/>
              <a:cs typeface="Century Gothic"/>
              <a:sym typeface="Century Gothic"/>
            </a:endParaRPr>
          </a:p>
          <a:p>
            <a:pPr marL="0" lvl="0" indent="0" algn="l" rtl="0">
              <a:lnSpc>
                <a:spcPct val="115000"/>
              </a:lnSpc>
              <a:spcBef>
                <a:spcPts val="0"/>
              </a:spcBef>
              <a:spcAft>
                <a:spcPts val="0"/>
              </a:spcAft>
              <a:buClr>
                <a:schemeClr val="dk1"/>
              </a:buClr>
              <a:buSzPts val="1100"/>
              <a:buFont typeface="Arial"/>
              <a:buNone/>
            </a:pPr>
            <a:endParaRPr sz="11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endParaRPr sz="1300" b="1">
              <a:solidFill>
                <a:srgbClr val="222222"/>
              </a:solidFill>
              <a:highlight>
                <a:srgbClr val="FFFFFF"/>
              </a:highlight>
              <a:latin typeface="Century Gothic"/>
              <a:ea typeface="Century Gothic"/>
              <a:cs typeface="Century Gothic"/>
              <a:sym typeface="Century Gothic"/>
            </a:endParaRPr>
          </a:p>
        </p:txBody>
      </p:sp>
      <p:sp>
        <p:nvSpPr>
          <p:cNvPr id="614" name="Google Shape;614;p33" descr="Program Lead and POC: Michael Green, PMO" title="Program Lead and POC: Michael Green, PMO"/>
          <p:cNvSpPr/>
          <p:nvPr/>
        </p:nvSpPr>
        <p:spPr>
          <a:xfrm>
            <a:off x="0" y="9305900"/>
            <a:ext cx="7772400" cy="283200"/>
          </a:xfrm>
          <a:prstGeom prst="rect">
            <a:avLst/>
          </a:prstGeom>
          <a:solidFill>
            <a:srgbClr val="666666"/>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rgbClr val="FFFFFF"/>
                </a:solidFill>
                <a:latin typeface="Century Gothic"/>
                <a:ea typeface="Century Gothic"/>
                <a:cs typeface="Century Gothic"/>
                <a:sym typeface="Century Gothic"/>
              </a:rPr>
              <a:t>Program Lead and POC:</a:t>
            </a:r>
            <a:r>
              <a:rPr lang="en" sz="1000">
                <a:solidFill>
                  <a:srgbClr val="FFFFFF"/>
                </a:solidFill>
                <a:latin typeface="Century Gothic"/>
                <a:ea typeface="Century Gothic"/>
                <a:cs typeface="Century Gothic"/>
                <a:sym typeface="Century Gothic"/>
              </a:rPr>
              <a:t> Michael Green, PMO</a:t>
            </a:r>
            <a:endParaRPr sz="1000">
              <a:solidFill>
                <a:srgbClr val="FFFFFF"/>
              </a:solidFill>
              <a:latin typeface="Century Gothic"/>
              <a:ea typeface="Century Gothic"/>
              <a:cs typeface="Century Gothic"/>
              <a:sym typeface="Century Gothic"/>
            </a:endParaRPr>
          </a:p>
        </p:txBody>
      </p:sp>
      <p:sp>
        <p:nvSpPr>
          <p:cNvPr id="615" name="Google Shape;615;p33" descr="Program Spotlight: Department of the Air Force, Office of the Secretary of the Air Force/Financial Management/AFFSO" title="Title - Program Spotlight: Department of the Air Force, Office of the Secretary of the Air Force/Financial Management/AFFSO"/>
          <p:cNvSpPr>
            <a:spLocks noGrp="1"/>
          </p:cNvSpPr>
          <p:nvPr>
            <p:ph type="title" idx="4294967295"/>
          </p:nvPr>
        </p:nvSpPr>
        <p:spPr>
          <a:xfrm>
            <a:off x="0" y="310575"/>
            <a:ext cx="77724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Program Spotlight: </a:t>
            </a:r>
            <a:r>
              <a:rPr kumimoji="0" lang="en-US" sz="23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Department of the Air Force, Office of the Secretary of the Air Force/Financial Management/AFFSO</a:t>
            </a:r>
          </a:p>
        </p:txBody>
      </p:sp>
      <p:sp>
        <p:nvSpPr>
          <p:cNvPr id="616" name="Google Shape;616;p33"/>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617" name="Google Shape;617;p33"/>
          <p:cNvSpPr txBox="1"/>
          <p:nvPr/>
        </p:nvSpPr>
        <p:spPr>
          <a:xfrm>
            <a:off x="4000400" y="1433000"/>
            <a:ext cx="3638400" cy="341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Century Gothic"/>
                <a:ea typeface="Century Gothic"/>
                <a:cs typeface="Century Gothic"/>
                <a:sym typeface="Century Gothic"/>
              </a:rPr>
              <a:t>RPA Use Case Spotlight</a:t>
            </a:r>
            <a:endParaRPr sz="1200" b="1">
              <a:latin typeface="Century Gothic"/>
              <a:ea typeface="Century Gothic"/>
              <a:cs typeface="Century Gothic"/>
              <a:sym typeface="Century Gothic"/>
            </a:endParaRPr>
          </a:p>
          <a:p>
            <a:pPr marL="0" lvl="0" indent="0" algn="l" rtl="0">
              <a:lnSpc>
                <a:spcPct val="100000"/>
              </a:lnSpc>
              <a:spcBef>
                <a:spcPts val="0"/>
              </a:spcBef>
              <a:spcAft>
                <a:spcPts val="0"/>
              </a:spcAft>
              <a:buNone/>
            </a:pPr>
            <a:r>
              <a:rPr lang="en" sz="1100">
                <a:solidFill>
                  <a:schemeClr val="dk1"/>
                </a:solidFill>
                <a:latin typeface="Century Gothic"/>
                <a:ea typeface="Century Gothic"/>
                <a:cs typeface="Century Gothic"/>
                <a:sym typeface="Century Gothic"/>
              </a:rPr>
              <a:t>Defense Travel System (DTS) Management Information System Report (MIS) is an automation that pulls reports from DTS and WebDMO COGNOS. It aggregates and formats them to provide each Air Force base with a consolidated view of pay and allowances associated with official member travel. </a:t>
            </a:r>
            <a:endParaRPr sz="1100">
              <a:solidFill>
                <a:schemeClr val="dk1"/>
              </a:solidFill>
              <a:latin typeface="Century Gothic"/>
              <a:ea typeface="Century Gothic"/>
              <a:cs typeface="Century Gothic"/>
              <a:sym typeface="Century Gothic"/>
            </a:endParaRPr>
          </a:p>
          <a:p>
            <a:pPr marL="0" lvl="0" indent="0" algn="l" rtl="0">
              <a:lnSpc>
                <a:spcPct val="100000"/>
              </a:lnSpc>
              <a:spcBef>
                <a:spcPts val="0"/>
              </a:spcBef>
              <a:spcAft>
                <a:spcPts val="0"/>
              </a:spcAft>
              <a:buNone/>
            </a:pPr>
            <a:endParaRPr sz="1100">
              <a:solidFill>
                <a:schemeClr val="dk1"/>
              </a:solidFill>
              <a:latin typeface="Century Gothic"/>
              <a:ea typeface="Century Gothic"/>
              <a:cs typeface="Century Gothic"/>
              <a:sym typeface="Century Gothic"/>
            </a:endParaRPr>
          </a:p>
          <a:p>
            <a:pPr marL="0" lvl="0" indent="0" algn="l" rtl="0">
              <a:lnSpc>
                <a:spcPct val="100000"/>
              </a:lnSpc>
              <a:spcBef>
                <a:spcPts val="0"/>
              </a:spcBef>
              <a:spcAft>
                <a:spcPts val="0"/>
              </a:spcAft>
              <a:buNone/>
            </a:pPr>
            <a:r>
              <a:rPr lang="en" sz="1100">
                <a:solidFill>
                  <a:schemeClr val="dk1"/>
                </a:solidFill>
                <a:latin typeface="Century Gothic"/>
                <a:ea typeface="Century Gothic"/>
                <a:cs typeface="Century Gothic"/>
                <a:sym typeface="Century Gothic"/>
              </a:rPr>
              <a:t>The DTS MIS Report is awaiting signature by the Air Force Accounting and Finance Office as the standard bearer through policy, adopting its use throughout the entire AF Financial Management community. </a:t>
            </a:r>
            <a:endParaRPr sz="1100">
              <a:solidFill>
                <a:schemeClr val="dk1"/>
              </a:solidFill>
              <a:latin typeface="Century Gothic"/>
              <a:ea typeface="Century Gothic"/>
              <a:cs typeface="Century Gothic"/>
              <a:sym typeface="Century Gothic"/>
            </a:endParaRPr>
          </a:p>
          <a:p>
            <a:pPr marL="0" lvl="0" indent="0" algn="l" rtl="0">
              <a:lnSpc>
                <a:spcPct val="100000"/>
              </a:lnSpc>
              <a:spcBef>
                <a:spcPts val="0"/>
              </a:spcBef>
              <a:spcAft>
                <a:spcPts val="0"/>
              </a:spcAft>
              <a:buNone/>
            </a:pPr>
            <a:endParaRPr sz="1100">
              <a:solidFill>
                <a:schemeClr val="dk1"/>
              </a:solidFill>
              <a:latin typeface="Century Gothic"/>
              <a:ea typeface="Century Gothic"/>
              <a:cs typeface="Century Gothic"/>
              <a:sym typeface="Century Gothic"/>
            </a:endParaRPr>
          </a:p>
          <a:p>
            <a:pPr marL="0" lvl="0" indent="0" algn="l" rtl="0">
              <a:lnSpc>
                <a:spcPct val="100000"/>
              </a:lnSpc>
              <a:spcBef>
                <a:spcPts val="0"/>
              </a:spcBef>
              <a:spcAft>
                <a:spcPts val="0"/>
              </a:spcAft>
              <a:buNone/>
            </a:pPr>
            <a:r>
              <a:rPr lang="en" sz="1100">
                <a:solidFill>
                  <a:schemeClr val="dk1"/>
                </a:solidFill>
                <a:latin typeface="Century Gothic"/>
                <a:ea typeface="Century Gothic"/>
                <a:cs typeface="Century Gothic"/>
                <a:sym typeface="Century Gothic"/>
              </a:rPr>
              <a:t>This automation provides precomputed, actionable data that can be </a:t>
            </a:r>
            <a:r>
              <a:rPr lang="en" sz="1100" b="1">
                <a:solidFill>
                  <a:schemeClr val="dk1"/>
                </a:solidFill>
                <a:latin typeface="Century Gothic"/>
                <a:ea typeface="Century Gothic"/>
                <a:cs typeface="Century Gothic"/>
                <a:sym typeface="Century Gothic"/>
              </a:rPr>
              <a:t>used by Airmen at every AF installation</a:t>
            </a:r>
            <a:r>
              <a:rPr lang="en" sz="1100">
                <a:solidFill>
                  <a:schemeClr val="dk1"/>
                </a:solidFill>
                <a:latin typeface="Century Gothic"/>
                <a:ea typeface="Century Gothic"/>
                <a:cs typeface="Century Gothic"/>
                <a:sym typeface="Century Gothic"/>
              </a:rPr>
              <a:t>, cumulatively resulting in </a:t>
            </a:r>
            <a:r>
              <a:rPr lang="en" sz="1100" b="1">
                <a:solidFill>
                  <a:schemeClr val="dk1"/>
                </a:solidFill>
                <a:latin typeface="Century Gothic"/>
                <a:ea typeface="Century Gothic"/>
                <a:cs typeface="Century Gothic"/>
                <a:sym typeface="Century Gothic"/>
              </a:rPr>
              <a:t>1550 automation hours</a:t>
            </a:r>
            <a:r>
              <a:rPr lang="en" sz="1100">
                <a:solidFill>
                  <a:schemeClr val="dk1"/>
                </a:solidFill>
                <a:latin typeface="Century Gothic"/>
                <a:ea typeface="Century Gothic"/>
                <a:cs typeface="Century Gothic"/>
                <a:sym typeface="Century Gothic"/>
              </a:rPr>
              <a:t> </a:t>
            </a:r>
            <a:r>
              <a:rPr lang="en" sz="1100" b="1">
                <a:solidFill>
                  <a:schemeClr val="dk1"/>
                </a:solidFill>
                <a:latin typeface="Century Gothic"/>
                <a:ea typeface="Century Gothic"/>
                <a:cs typeface="Century Gothic"/>
                <a:sym typeface="Century Gothic"/>
              </a:rPr>
              <a:t>per month</a:t>
            </a:r>
            <a:r>
              <a:rPr lang="en" sz="1100">
                <a:solidFill>
                  <a:schemeClr val="dk1"/>
                </a:solidFill>
                <a:latin typeface="Century Gothic"/>
                <a:ea typeface="Century Gothic"/>
                <a:cs typeface="Century Gothic"/>
                <a:sym typeface="Century Gothic"/>
              </a:rPr>
              <a:t>.</a:t>
            </a:r>
            <a:endParaRPr sz="1000">
              <a:latin typeface="Century Gothic"/>
              <a:ea typeface="Century Gothic"/>
              <a:cs typeface="Century Gothic"/>
              <a:sym typeface="Century Gothic"/>
            </a:endParaRPr>
          </a:p>
        </p:txBody>
      </p:sp>
      <p:sp>
        <p:nvSpPr>
          <p:cNvPr id="618" name="Google Shape;618;p33"/>
          <p:cNvSpPr txBox="1"/>
          <p:nvPr/>
        </p:nvSpPr>
        <p:spPr>
          <a:xfrm>
            <a:off x="66675" y="1451261"/>
            <a:ext cx="3638400" cy="3904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200" b="1">
                <a:latin typeface="Century Gothic"/>
                <a:ea typeface="Century Gothic"/>
                <a:cs typeface="Century Gothic"/>
                <a:sym typeface="Century Gothic"/>
              </a:rPr>
              <a:t>Top Five Program Successes</a:t>
            </a:r>
            <a:r>
              <a:rPr lang="en" sz="1300" b="1">
                <a:latin typeface="Century Gothic"/>
                <a:ea typeface="Century Gothic"/>
                <a:cs typeface="Century Gothic"/>
                <a:sym typeface="Century Gothic"/>
              </a:rPr>
              <a:t> </a:t>
            </a:r>
            <a:endParaRPr sz="1300" b="1">
              <a:latin typeface="Century Gothic"/>
              <a:ea typeface="Century Gothic"/>
              <a:cs typeface="Century Gothic"/>
              <a:sym typeface="Century Gothic"/>
            </a:endParaRPr>
          </a:p>
          <a:p>
            <a:pPr marL="171450" lvl="0" indent="-120650" algn="l" rtl="0">
              <a:lnSpc>
                <a:spcPct val="100000"/>
              </a:lnSpc>
              <a:spcBef>
                <a:spcPts val="1000"/>
              </a:spcBef>
              <a:spcAft>
                <a:spcPts val="0"/>
              </a:spcAft>
              <a:buClr>
                <a:srgbClr val="222222"/>
              </a:buClr>
              <a:buSzPts val="10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Deployed 27 automations at AFFSO, </a:t>
            </a:r>
            <a:r>
              <a:rPr lang="en" sz="1100" b="1">
                <a:solidFill>
                  <a:srgbClr val="222222"/>
                </a:solidFill>
                <a:highlight>
                  <a:srgbClr val="FFFFFF"/>
                </a:highlight>
                <a:latin typeface="Century Gothic"/>
                <a:ea typeface="Century Gothic"/>
                <a:cs typeface="Century Gothic"/>
                <a:sym typeface="Century Gothic"/>
              </a:rPr>
              <a:t>saved over 197,000 cumulative automation hours.</a:t>
            </a:r>
            <a:endParaRPr sz="1100" b="1">
              <a:solidFill>
                <a:srgbClr val="222222"/>
              </a:solidFill>
              <a:highlight>
                <a:srgbClr val="FFFFFF"/>
              </a:highlight>
              <a:latin typeface="Century Gothic"/>
              <a:ea typeface="Century Gothic"/>
              <a:cs typeface="Century Gothic"/>
              <a:sym typeface="Century Gothic"/>
            </a:endParaRPr>
          </a:p>
          <a:p>
            <a:pPr marL="171450" lvl="0" indent="-120650" algn="l" rtl="0">
              <a:lnSpc>
                <a:spcPct val="100000"/>
              </a:lnSpc>
              <a:spcBef>
                <a:spcPts val="1000"/>
              </a:spcBef>
              <a:spcAft>
                <a:spcPts val="0"/>
              </a:spcAft>
              <a:buClr>
                <a:srgbClr val="222222"/>
              </a:buClr>
              <a:buSzPts val="10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Delivered automations that </a:t>
            </a:r>
            <a:r>
              <a:rPr lang="en" sz="1100" b="1">
                <a:solidFill>
                  <a:srgbClr val="222222"/>
                </a:solidFill>
                <a:highlight>
                  <a:srgbClr val="FFFFFF"/>
                </a:highlight>
                <a:latin typeface="Century Gothic"/>
                <a:ea typeface="Century Gothic"/>
                <a:cs typeface="Century Gothic"/>
                <a:sym typeface="Century Gothic"/>
              </a:rPr>
              <a:t>directly address audit findings and enhance internal controls</a:t>
            </a:r>
            <a:r>
              <a:rPr lang="en" sz="1100">
                <a:solidFill>
                  <a:srgbClr val="222222"/>
                </a:solidFill>
                <a:highlight>
                  <a:srgbClr val="FFFFFF"/>
                </a:highlight>
                <a:latin typeface="Century Gothic"/>
                <a:ea typeface="Century Gothic"/>
                <a:cs typeface="Century Gothic"/>
                <a:sym typeface="Century Gothic"/>
              </a:rPr>
              <a:t> for Financial Management (FM).</a:t>
            </a:r>
            <a:endParaRPr sz="1100">
              <a:solidFill>
                <a:srgbClr val="222222"/>
              </a:solidFill>
              <a:highlight>
                <a:srgbClr val="FFFFFF"/>
              </a:highlight>
              <a:latin typeface="Century Gothic"/>
              <a:ea typeface="Century Gothic"/>
              <a:cs typeface="Century Gothic"/>
              <a:sym typeface="Century Gothic"/>
            </a:endParaRPr>
          </a:p>
          <a:p>
            <a:pPr marL="171450" lvl="0" indent="-120650" algn="l" rtl="0">
              <a:lnSpc>
                <a:spcPct val="100000"/>
              </a:lnSpc>
              <a:spcBef>
                <a:spcPts val="1000"/>
              </a:spcBef>
              <a:spcAft>
                <a:spcPts val="0"/>
              </a:spcAft>
              <a:buClr>
                <a:srgbClr val="222222"/>
              </a:buClr>
              <a:buSzPts val="1000"/>
              <a:buFont typeface="Century Gothic"/>
              <a:buAutoNum type="arabicPeriod"/>
            </a:pPr>
            <a:r>
              <a:rPr lang="en" sz="1100" b="1">
                <a:solidFill>
                  <a:srgbClr val="222222"/>
                </a:solidFill>
                <a:highlight>
                  <a:srgbClr val="FFFFFF"/>
                </a:highlight>
                <a:latin typeface="Century Gothic"/>
                <a:ea typeface="Century Gothic"/>
                <a:cs typeface="Century Gothic"/>
                <a:sym typeface="Century Gothic"/>
              </a:rPr>
              <a:t>Refined RPA lifecycle governance </a:t>
            </a:r>
            <a:r>
              <a:rPr lang="en" sz="1100">
                <a:solidFill>
                  <a:srgbClr val="222222"/>
                </a:solidFill>
                <a:highlight>
                  <a:srgbClr val="FFFFFF"/>
                </a:highlight>
                <a:latin typeface="Century Gothic"/>
                <a:ea typeface="Century Gothic"/>
                <a:cs typeface="Century Gothic"/>
                <a:sym typeface="Century Gothic"/>
              </a:rPr>
              <a:t>and gate reviews to reduce automation development times, streamline documentation, and expedite engagement with process owners to capture and validate requirements.</a:t>
            </a:r>
            <a:endParaRPr sz="1100">
              <a:solidFill>
                <a:srgbClr val="222222"/>
              </a:solidFill>
              <a:highlight>
                <a:srgbClr val="FFFFFF"/>
              </a:highlight>
              <a:latin typeface="Century Gothic"/>
              <a:ea typeface="Century Gothic"/>
              <a:cs typeface="Century Gothic"/>
              <a:sym typeface="Century Gothic"/>
            </a:endParaRPr>
          </a:p>
          <a:p>
            <a:pPr marL="171450" lvl="0" indent="-120650" algn="l" rtl="0">
              <a:lnSpc>
                <a:spcPct val="100000"/>
              </a:lnSpc>
              <a:spcBef>
                <a:spcPts val="1000"/>
              </a:spcBef>
              <a:spcAft>
                <a:spcPts val="0"/>
              </a:spcAft>
              <a:buClr>
                <a:srgbClr val="222222"/>
              </a:buClr>
              <a:buSzPts val="10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Established the RPA sustainment team to </a:t>
            </a:r>
            <a:r>
              <a:rPr lang="en" sz="1100" b="1">
                <a:solidFill>
                  <a:srgbClr val="222222"/>
                </a:solidFill>
                <a:highlight>
                  <a:srgbClr val="FFFFFF"/>
                </a:highlight>
                <a:latin typeface="Century Gothic"/>
                <a:ea typeface="Century Gothic"/>
                <a:cs typeface="Century Gothic"/>
                <a:sym typeface="Century Gothic"/>
              </a:rPr>
              <a:t>provide dedicated support for automation change requests</a:t>
            </a:r>
            <a:r>
              <a:rPr lang="en" sz="1100">
                <a:solidFill>
                  <a:srgbClr val="222222"/>
                </a:solidFill>
                <a:highlight>
                  <a:srgbClr val="FFFFFF"/>
                </a:highlight>
                <a:latin typeface="Century Gothic"/>
                <a:ea typeface="Century Gothic"/>
                <a:cs typeface="Century Gothic"/>
                <a:sym typeface="Century Gothic"/>
              </a:rPr>
              <a:t> and enhancements.</a:t>
            </a:r>
            <a:endParaRPr sz="1100">
              <a:solidFill>
                <a:srgbClr val="222222"/>
              </a:solidFill>
              <a:highlight>
                <a:srgbClr val="FFFFFF"/>
              </a:highlight>
              <a:latin typeface="Century Gothic"/>
              <a:ea typeface="Century Gothic"/>
              <a:cs typeface="Century Gothic"/>
              <a:sym typeface="Century Gothic"/>
            </a:endParaRPr>
          </a:p>
          <a:p>
            <a:pPr marL="171450" lvl="0" indent="-127000" algn="l" rtl="0">
              <a:lnSpc>
                <a:spcPct val="100000"/>
              </a:lnSpc>
              <a:spcBef>
                <a:spcPts val="1000"/>
              </a:spcBef>
              <a:spcAft>
                <a:spcPts val="1000"/>
              </a:spcAft>
              <a:buClr>
                <a:srgbClr val="222222"/>
              </a:buClr>
              <a:buSzPts val="1100"/>
              <a:buFont typeface="Century Gothic"/>
              <a:buAutoNum type="arabicPeriod"/>
            </a:pPr>
            <a:r>
              <a:rPr lang="en" sz="600" b="1">
                <a:solidFill>
                  <a:srgbClr val="222222"/>
                </a:solidFill>
                <a:highlight>
                  <a:srgbClr val="FFFFFF"/>
                </a:highlight>
                <a:latin typeface="Century Gothic"/>
                <a:ea typeface="Century Gothic"/>
                <a:cs typeface="Century Gothic"/>
                <a:sym typeface="Century Gothic"/>
              </a:rPr>
              <a:t> </a:t>
            </a:r>
            <a:r>
              <a:rPr lang="en" sz="1100" b="1">
                <a:solidFill>
                  <a:srgbClr val="222222"/>
                </a:solidFill>
                <a:highlight>
                  <a:srgbClr val="FFFFFF"/>
                </a:highlight>
                <a:latin typeface="Century Gothic"/>
                <a:ea typeface="Century Gothic"/>
                <a:cs typeface="Century Gothic"/>
                <a:sym typeface="Century Gothic"/>
              </a:rPr>
              <a:t>Expanded pipeline to 20 automations </a:t>
            </a:r>
            <a:r>
              <a:rPr lang="en" sz="1100">
                <a:solidFill>
                  <a:srgbClr val="222222"/>
                </a:solidFill>
                <a:highlight>
                  <a:srgbClr val="FFFFFF"/>
                </a:highlight>
                <a:latin typeface="Century Gothic"/>
                <a:ea typeface="Century Gothic"/>
                <a:cs typeface="Century Gothic"/>
                <a:sym typeface="Century Gothic"/>
              </a:rPr>
              <a:t>with continued focus on processes related to audit support, NFR remediation, labor efficiency, time savings, and modernizing FM operations.</a:t>
            </a:r>
            <a:endParaRPr sz="800">
              <a:latin typeface="Century Gothic"/>
              <a:ea typeface="Century Gothic"/>
              <a:cs typeface="Century Gothic"/>
              <a:sym typeface="Century Gothic"/>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22"/>
        <p:cNvGrpSpPr/>
        <p:nvPr/>
      </p:nvGrpSpPr>
      <p:grpSpPr>
        <a:xfrm>
          <a:off x="0" y="0"/>
          <a:ext cx="0" cy="0"/>
          <a:chOff x="0" y="0"/>
          <a:chExt cx="0" cy="0"/>
        </a:xfrm>
      </p:grpSpPr>
      <p:sp>
        <p:nvSpPr>
          <p:cNvPr id="623" name="Google Shape;623;p34"/>
          <p:cNvSpPr txBox="1">
            <a:spLocks noGrp="1"/>
          </p:cNvSpPr>
          <p:nvPr>
            <p:ph type="sldNum" idx="12"/>
          </p:nvPr>
        </p:nvSpPr>
        <p:spPr>
          <a:xfrm>
            <a:off x="3659625" y="9601209"/>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22</a:t>
            </a:r>
            <a:endParaRPr/>
          </a:p>
        </p:txBody>
      </p:sp>
      <p:sp>
        <p:nvSpPr>
          <p:cNvPr id="624" name="Google Shape;624;p34">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entury Gothic"/>
              <a:ea typeface="Century Gothic"/>
              <a:cs typeface="Century Gothic"/>
              <a:sym typeface="Century Gothic"/>
            </a:endParaRPr>
          </a:p>
        </p:txBody>
      </p:sp>
      <p:sp>
        <p:nvSpPr>
          <p:cNvPr id="625" name="Google Shape;625;p34" descr="Dark Grey Background" title="Dark Grey Background"/>
          <p:cNvSpPr/>
          <p:nvPr/>
        </p:nvSpPr>
        <p:spPr>
          <a:xfrm>
            <a:off x="0" y="310575"/>
            <a:ext cx="7772400" cy="10446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626" name="Google Shape;626;p34"/>
          <p:cNvSpPr/>
          <p:nvPr/>
        </p:nvSpPr>
        <p:spPr>
          <a:xfrm>
            <a:off x="180975" y="5465750"/>
            <a:ext cx="3819300" cy="35250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45700" tIns="91425" rIns="45700" bIns="9142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434343"/>
                </a:solidFill>
                <a:latin typeface="Century Gothic"/>
                <a:ea typeface="Century Gothic"/>
                <a:cs typeface="Century Gothic"/>
                <a:sym typeface="Century Gothic"/>
              </a:rPr>
              <a:t>Program Strategy</a:t>
            </a:r>
            <a:endParaRPr sz="1200" b="1" i="0" u="none" strike="noStrike" cap="none">
              <a:solidFill>
                <a:srgbClr val="434343"/>
              </a:solidFill>
              <a:latin typeface="Century Gothic"/>
              <a:ea typeface="Century Gothic"/>
              <a:cs typeface="Century Gothic"/>
              <a:sym typeface="Century Gothic"/>
            </a:endParaRPr>
          </a:p>
          <a:p>
            <a:pPr marL="0" marR="0" lvl="0" indent="0" algn="l" rtl="0">
              <a:lnSpc>
                <a:spcPct val="115000"/>
              </a:lnSpc>
              <a:spcBef>
                <a:spcPts val="0"/>
              </a:spcBef>
              <a:spcAft>
                <a:spcPts val="0"/>
              </a:spcAft>
              <a:buClr>
                <a:schemeClr val="dk1"/>
              </a:buClr>
              <a:buSzPts val="1100"/>
              <a:buFont typeface="Arial"/>
              <a:buNone/>
            </a:pPr>
            <a:r>
              <a:rPr lang="en" sz="1100">
                <a:solidFill>
                  <a:srgbClr val="222222"/>
                </a:solidFill>
                <a:highlight>
                  <a:srgbClr val="FFFFFF"/>
                </a:highlight>
                <a:latin typeface="Century Gothic"/>
                <a:ea typeface="Century Gothic"/>
                <a:cs typeface="Century Gothic"/>
                <a:sym typeface="Century Gothic"/>
              </a:rPr>
              <a:t>Our</a:t>
            </a:r>
            <a:r>
              <a:rPr lang="en" sz="1100" b="0" i="0" u="none" strike="noStrike" cap="none">
                <a:solidFill>
                  <a:srgbClr val="222222"/>
                </a:solidFill>
                <a:highlight>
                  <a:srgbClr val="FFFFFF"/>
                </a:highlight>
                <a:latin typeface="Century Gothic"/>
                <a:ea typeface="Century Gothic"/>
                <a:cs typeface="Century Gothic"/>
                <a:sym typeface="Century Gothic"/>
              </a:rPr>
              <a:t> program focuses on providing value across the enterprise. The RPA program resides within the Office of Systems that supports all the business activity across the agency. With over 60,000 employees, </a:t>
            </a:r>
            <a:r>
              <a:rPr lang="en" sz="1100">
                <a:solidFill>
                  <a:srgbClr val="222222"/>
                </a:solidFill>
                <a:highlight>
                  <a:srgbClr val="FFFFFF"/>
                </a:highlight>
                <a:latin typeface="Century Gothic"/>
                <a:ea typeface="Century Gothic"/>
                <a:cs typeface="Century Gothic"/>
                <a:sym typeface="Century Gothic"/>
              </a:rPr>
              <a:t>we decided </a:t>
            </a:r>
            <a:r>
              <a:rPr lang="en" sz="1100" b="0" i="0" u="none" strike="noStrike" cap="none">
                <a:solidFill>
                  <a:srgbClr val="222222"/>
                </a:solidFill>
                <a:highlight>
                  <a:srgbClr val="FFFFFF"/>
                </a:highlight>
                <a:latin typeface="Century Gothic"/>
                <a:ea typeface="Century Gothic"/>
                <a:cs typeface="Century Gothic"/>
                <a:sym typeface="Century Gothic"/>
              </a:rPr>
              <a:t>to </a:t>
            </a:r>
            <a:r>
              <a:rPr lang="en" sz="1100" b="1" i="0" u="none" strike="noStrike" cap="none">
                <a:solidFill>
                  <a:srgbClr val="222222"/>
                </a:solidFill>
                <a:highlight>
                  <a:srgbClr val="FFFFFF"/>
                </a:highlight>
                <a:latin typeface="Century Gothic"/>
                <a:ea typeface="Century Gothic"/>
                <a:cs typeface="Century Gothic"/>
                <a:sym typeface="Century Gothic"/>
              </a:rPr>
              <a:t>focus our initial efforts on proving the tool</a:t>
            </a:r>
            <a:r>
              <a:rPr lang="en" sz="1100" b="1">
                <a:solidFill>
                  <a:srgbClr val="222222"/>
                </a:solidFill>
                <a:highlight>
                  <a:srgbClr val="FFFFFF"/>
                </a:highlight>
                <a:latin typeface="Century Gothic"/>
                <a:ea typeface="Century Gothic"/>
                <a:cs typeface="Century Gothic"/>
                <a:sym typeface="Century Gothic"/>
              </a:rPr>
              <a:t>’s </a:t>
            </a:r>
            <a:r>
              <a:rPr lang="en" sz="1100" b="1" i="0" u="none" strike="noStrike" cap="none">
                <a:solidFill>
                  <a:srgbClr val="222222"/>
                </a:solidFill>
                <a:highlight>
                  <a:srgbClr val="FFFFFF"/>
                </a:highlight>
                <a:latin typeface="Century Gothic"/>
                <a:ea typeface="Century Gothic"/>
                <a:cs typeface="Century Gothic"/>
                <a:sym typeface="Century Gothic"/>
              </a:rPr>
              <a:t>value, by </a:t>
            </a:r>
            <a:r>
              <a:rPr lang="en" sz="1100" b="1">
                <a:solidFill>
                  <a:srgbClr val="222222"/>
                </a:solidFill>
                <a:highlight>
                  <a:srgbClr val="FFFFFF"/>
                </a:highlight>
                <a:latin typeface="Century Gothic"/>
                <a:ea typeface="Century Gothic"/>
                <a:cs typeface="Century Gothic"/>
                <a:sym typeface="Century Gothic"/>
              </a:rPr>
              <a:t>giving multiple automations to </a:t>
            </a:r>
            <a:r>
              <a:rPr lang="en" sz="1100" b="1" i="0" u="none" strike="noStrike" cap="none">
                <a:solidFill>
                  <a:srgbClr val="222222"/>
                </a:solidFill>
                <a:highlight>
                  <a:srgbClr val="FFFFFF"/>
                </a:highlight>
                <a:latin typeface="Century Gothic"/>
                <a:ea typeface="Century Gothic"/>
                <a:cs typeface="Century Gothic"/>
                <a:sym typeface="Century Gothic"/>
              </a:rPr>
              <a:t>the e</a:t>
            </a:r>
            <a:r>
              <a:rPr lang="en" sz="1100" b="1">
                <a:solidFill>
                  <a:srgbClr val="222222"/>
                </a:solidFill>
                <a:highlight>
                  <a:srgbClr val="FFFFFF"/>
                </a:highlight>
                <a:latin typeface="Century Gothic"/>
                <a:ea typeface="Century Gothic"/>
                <a:cs typeface="Century Gothic"/>
                <a:sym typeface="Century Gothic"/>
              </a:rPr>
              <a:t>ight</a:t>
            </a:r>
            <a:r>
              <a:rPr lang="en" sz="1100" b="1" i="0" u="none" strike="noStrike" cap="none">
                <a:solidFill>
                  <a:srgbClr val="222222"/>
                </a:solidFill>
                <a:highlight>
                  <a:srgbClr val="FFFFFF"/>
                </a:highlight>
                <a:latin typeface="Century Gothic"/>
                <a:ea typeface="Century Gothic"/>
                <a:cs typeface="Century Gothic"/>
                <a:sym typeface="Century Gothic"/>
              </a:rPr>
              <a:t> processing centers that support operations to aid them in their daily work.</a:t>
            </a:r>
            <a:r>
              <a:rPr lang="en" sz="1100" b="0" i="0" u="none" strike="noStrike" cap="none">
                <a:solidFill>
                  <a:srgbClr val="222222"/>
                </a:solidFill>
                <a:highlight>
                  <a:srgbClr val="FFFFFF"/>
                </a:highlight>
                <a:latin typeface="Century Gothic"/>
                <a:ea typeface="Century Gothic"/>
                <a:cs typeface="Century Gothic"/>
                <a:sym typeface="Century Gothic"/>
              </a:rPr>
              <a:t> The Chief Business Officer and the Office of Electronic Services and Technology identified the major workloads to target for automation. </a:t>
            </a:r>
            <a:r>
              <a:rPr lang="en" sz="1100">
                <a:solidFill>
                  <a:srgbClr val="222222"/>
                </a:solidFill>
                <a:highlight>
                  <a:srgbClr val="FFFFFF"/>
                </a:highlight>
                <a:latin typeface="Century Gothic"/>
                <a:ea typeface="Century Gothic"/>
                <a:cs typeface="Century Gothic"/>
                <a:sym typeface="Century Gothic"/>
              </a:rPr>
              <a:t>T</a:t>
            </a:r>
            <a:r>
              <a:rPr lang="en" sz="1100" b="0" i="0" u="none" strike="noStrike" cap="none">
                <a:solidFill>
                  <a:srgbClr val="222222"/>
                </a:solidFill>
                <a:highlight>
                  <a:srgbClr val="FFFFFF"/>
                </a:highlight>
                <a:latin typeface="Century Gothic"/>
                <a:ea typeface="Century Gothic"/>
                <a:cs typeface="Century Gothic"/>
                <a:sym typeface="Century Gothic"/>
              </a:rPr>
              <a:t>he business owners prioriti</a:t>
            </a:r>
            <a:r>
              <a:rPr lang="en" sz="1100">
                <a:solidFill>
                  <a:srgbClr val="222222"/>
                </a:solidFill>
                <a:highlight>
                  <a:srgbClr val="FFFFFF"/>
                </a:highlight>
                <a:latin typeface="Century Gothic"/>
                <a:ea typeface="Century Gothic"/>
                <a:cs typeface="Century Gothic"/>
                <a:sym typeface="Century Gothic"/>
              </a:rPr>
              <a:t>zed </a:t>
            </a:r>
            <a:r>
              <a:rPr lang="en" sz="1100" b="0" i="0" u="none" strike="noStrike" cap="none">
                <a:solidFill>
                  <a:srgbClr val="222222"/>
                </a:solidFill>
                <a:highlight>
                  <a:srgbClr val="FFFFFF"/>
                </a:highlight>
                <a:latin typeface="Century Gothic"/>
                <a:ea typeface="Century Gothic"/>
                <a:cs typeface="Century Gothic"/>
                <a:sym typeface="Century Gothic"/>
              </a:rPr>
              <a:t>based on the impact and value that translate into hours saved.</a:t>
            </a:r>
            <a:endParaRPr sz="1100" b="0" i="0" u="none" strike="noStrike" cap="none">
              <a:solidFill>
                <a:srgbClr val="222222"/>
              </a:solidFill>
              <a:highlight>
                <a:srgbClr val="FFFFFF"/>
              </a:highlight>
              <a:latin typeface="Century Gothic"/>
              <a:ea typeface="Century Gothic"/>
              <a:cs typeface="Century Gothic"/>
              <a:sym typeface="Century Gothic"/>
            </a:endParaRPr>
          </a:p>
          <a:p>
            <a:pPr marL="0" marR="0" lvl="0" indent="0" algn="l" rtl="0">
              <a:lnSpc>
                <a:spcPct val="115000"/>
              </a:lnSpc>
              <a:spcBef>
                <a:spcPts val="0"/>
              </a:spcBef>
              <a:spcAft>
                <a:spcPts val="0"/>
              </a:spcAft>
              <a:buClr>
                <a:schemeClr val="dk1"/>
              </a:buClr>
              <a:buSzPts val="1100"/>
              <a:buFont typeface="Arial"/>
              <a:buNone/>
            </a:pPr>
            <a:endParaRPr sz="1100">
              <a:solidFill>
                <a:srgbClr val="222222"/>
              </a:solidFill>
              <a:highlight>
                <a:srgbClr val="FFFFFF"/>
              </a:highlight>
              <a:latin typeface="Century Gothic"/>
              <a:ea typeface="Century Gothic"/>
              <a:cs typeface="Century Gothic"/>
              <a:sym typeface="Century Gothic"/>
            </a:endParaRPr>
          </a:p>
          <a:p>
            <a:pPr marL="0" marR="0" lvl="0" indent="0" algn="l" rtl="0">
              <a:lnSpc>
                <a:spcPct val="115000"/>
              </a:lnSpc>
              <a:spcBef>
                <a:spcPts val="0"/>
              </a:spcBef>
              <a:spcAft>
                <a:spcPts val="0"/>
              </a:spcAft>
              <a:buClr>
                <a:schemeClr val="dk1"/>
              </a:buClr>
              <a:buSzPts val="1100"/>
              <a:buFont typeface="Arial"/>
              <a:buNone/>
            </a:pPr>
            <a:r>
              <a:rPr lang="en" sz="1100" b="0" i="0" u="none" strike="noStrike" cap="none">
                <a:solidFill>
                  <a:srgbClr val="222222"/>
                </a:solidFill>
                <a:highlight>
                  <a:srgbClr val="FFFFFF"/>
                </a:highlight>
                <a:latin typeface="Century Gothic"/>
                <a:ea typeface="Century Gothic"/>
                <a:cs typeface="Century Gothic"/>
                <a:sym typeface="Century Gothic"/>
              </a:rPr>
              <a:t>Overall, we stay focused on providing our customers value that is quantifiable. </a:t>
            </a:r>
            <a:endParaRPr sz="1000" b="0" i="0" u="none" strike="noStrike" cap="none">
              <a:solidFill>
                <a:srgbClr val="434343"/>
              </a:solidFill>
              <a:latin typeface="Century Gothic"/>
              <a:ea typeface="Century Gothic"/>
              <a:cs typeface="Century Gothic"/>
              <a:sym typeface="Century Gothic"/>
            </a:endParaRPr>
          </a:p>
        </p:txBody>
      </p:sp>
      <p:sp>
        <p:nvSpPr>
          <p:cNvPr id="627" name="Google Shape;627;p34"/>
          <p:cNvSpPr/>
          <p:nvPr/>
        </p:nvSpPr>
        <p:spPr>
          <a:xfrm>
            <a:off x="4005972" y="5465750"/>
            <a:ext cx="3695700" cy="35250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b="1" i="0" u="none" strike="noStrike" cap="none">
                <a:solidFill>
                  <a:srgbClr val="222222"/>
                </a:solidFill>
                <a:highlight>
                  <a:srgbClr val="FFFFFF"/>
                </a:highlight>
                <a:latin typeface="Century Gothic"/>
                <a:ea typeface="Century Gothic"/>
                <a:cs typeface="Century Gothic"/>
                <a:sym typeface="Century Gothic"/>
              </a:rPr>
              <a:t>What’s Next/2022 Goals</a:t>
            </a:r>
            <a:endParaRPr sz="1300"/>
          </a:p>
          <a:p>
            <a:pPr marL="0" marR="0" lvl="0" indent="0" algn="l" rtl="0">
              <a:lnSpc>
                <a:spcPct val="115000"/>
              </a:lnSpc>
              <a:spcBef>
                <a:spcPts val="0"/>
              </a:spcBef>
              <a:spcAft>
                <a:spcPts val="0"/>
              </a:spcAft>
              <a:buClr>
                <a:schemeClr val="dk1"/>
              </a:buClr>
              <a:buSzPts val="1100"/>
              <a:buFont typeface="Arial"/>
              <a:buNone/>
            </a:pPr>
            <a:r>
              <a:rPr lang="en" sz="1100">
                <a:solidFill>
                  <a:srgbClr val="222222"/>
                </a:solidFill>
                <a:highlight>
                  <a:srgbClr val="FFFFFF"/>
                </a:highlight>
                <a:latin typeface="Century Gothic"/>
                <a:ea typeface="Century Gothic"/>
                <a:cs typeface="Century Gothic"/>
                <a:sym typeface="Century Gothic"/>
              </a:rPr>
              <a:t>Many areas</a:t>
            </a:r>
            <a:r>
              <a:rPr lang="en" sz="1100" b="0" i="0" u="none" strike="noStrike" cap="none">
                <a:solidFill>
                  <a:srgbClr val="222222"/>
                </a:solidFill>
                <a:highlight>
                  <a:srgbClr val="FFFFFF"/>
                </a:highlight>
                <a:latin typeface="Century Gothic"/>
                <a:ea typeface="Century Gothic"/>
                <a:cs typeface="Century Gothic"/>
                <a:sym typeface="Century Gothic"/>
              </a:rPr>
              <a:t> will support growth for the RPA Program as we move forward</a:t>
            </a:r>
            <a:r>
              <a:rPr lang="en" sz="1100">
                <a:solidFill>
                  <a:srgbClr val="222222"/>
                </a:solidFill>
                <a:highlight>
                  <a:srgbClr val="FFFFFF"/>
                </a:highlight>
                <a:latin typeface="Century Gothic"/>
                <a:ea typeface="Century Gothic"/>
                <a:cs typeface="Century Gothic"/>
                <a:sym typeface="Century Gothic"/>
              </a:rPr>
              <a:t>:</a:t>
            </a:r>
            <a:endParaRPr/>
          </a:p>
          <a:p>
            <a:pPr marL="171450" marR="0" lvl="0" indent="-190500" algn="l" rtl="0">
              <a:lnSpc>
                <a:spcPct val="115000"/>
              </a:lnSpc>
              <a:spcBef>
                <a:spcPts val="0"/>
              </a:spcBef>
              <a:spcAft>
                <a:spcPts val="0"/>
              </a:spcAft>
              <a:buClr>
                <a:schemeClr val="dk1"/>
              </a:buClr>
              <a:buSzPts val="1400"/>
              <a:buChar char="•"/>
            </a:pPr>
            <a:r>
              <a:rPr lang="en" sz="1100" b="0" i="0" u="none" strike="noStrike" cap="none">
                <a:solidFill>
                  <a:srgbClr val="222222"/>
                </a:solidFill>
                <a:highlight>
                  <a:srgbClr val="FFFFFF"/>
                </a:highlight>
                <a:latin typeface="Century Gothic"/>
                <a:ea typeface="Century Gothic"/>
                <a:cs typeface="Century Gothic"/>
                <a:sym typeface="Century Gothic"/>
              </a:rPr>
              <a:t>Continue to build and provide bots that significantly save work hours.</a:t>
            </a:r>
            <a:endParaRPr/>
          </a:p>
          <a:p>
            <a:pPr marL="171450" marR="0" lvl="0" indent="-190500" algn="l" rtl="0">
              <a:lnSpc>
                <a:spcPct val="115000"/>
              </a:lnSpc>
              <a:spcBef>
                <a:spcPts val="0"/>
              </a:spcBef>
              <a:spcAft>
                <a:spcPts val="0"/>
              </a:spcAft>
              <a:buClr>
                <a:schemeClr val="dk1"/>
              </a:buClr>
              <a:buSzPts val="1400"/>
              <a:buChar char="•"/>
            </a:pPr>
            <a:r>
              <a:rPr lang="en" sz="1100" b="0" i="0" u="none" strike="noStrike" cap="none">
                <a:solidFill>
                  <a:srgbClr val="222222"/>
                </a:solidFill>
                <a:highlight>
                  <a:srgbClr val="FFFFFF"/>
                </a:highlight>
                <a:latin typeface="Century Gothic"/>
                <a:ea typeface="Century Gothic"/>
                <a:cs typeface="Century Gothic"/>
                <a:sym typeface="Century Gothic"/>
              </a:rPr>
              <a:t>Make unattended bots available to the enterprise.</a:t>
            </a:r>
            <a:endParaRPr/>
          </a:p>
          <a:p>
            <a:pPr marL="171450" marR="0" lvl="0" indent="-190500" algn="l" rtl="0">
              <a:lnSpc>
                <a:spcPct val="115000"/>
              </a:lnSpc>
              <a:spcBef>
                <a:spcPts val="0"/>
              </a:spcBef>
              <a:spcAft>
                <a:spcPts val="0"/>
              </a:spcAft>
              <a:buClr>
                <a:schemeClr val="dk1"/>
              </a:buClr>
              <a:buSzPts val="1400"/>
              <a:buChar char="•"/>
            </a:pPr>
            <a:r>
              <a:rPr lang="en" sz="1100" b="0" i="0" u="none" strike="noStrike" cap="none">
                <a:solidFill>
                  <a:srgbClr val="222222"/>
                </a:solidFill>
                <a:highlight>
                  <a:srgbClr val="FFFFFF"/>
                </a:highlight>
                <a:latin typeface="Century Gothic"/>
                <a:ea typeface="Century Gothic"/>
                <a:cs typeface="Century Gothic"/>
                <a:sym typeface="Century Gothic"/>
              </a:rPr>
              <a:t>Find a use case that combines </a:t>
            </a:r>
            <a:r>
              <a:rPr lang="en" sz="1100">
                <a:solidFill>
                  <a:srgbClr val="222222"/>
                </a:solidFill>
                <a:highlight>
                  <a:srgbClr val="FFFFFF"/>
                </a:highlight>
                <a:latin typeface="Century Gothic"/>
                <a:ea typeface="Century Gothic"/>
                <a:cs typeface="Century Gothic"/>
                <a:sym typeface="Century Gothic"/>
              </a:rPr>
              <a:t>AI</a:t>
            </a:r>
            <a:r>
              <a:rPr lang="en" sz="1100" b="0" i="0" u="none" strike="noStrike" cap="none">
                <a:solidFill>
                  <a:srgbClr val="222222"/>
                </a:solidFill>
                <a:highlight>
                  <a:srgbClr val="FFFFFF"/>
                </a:highlight>
                <a:latin typeface="Century Gothic"/>
                <a:ea typeface="Century Gothic"/>
                <a:cs typeface="Century Gothic"/>
                <a:sym typeface="Century Gothic"/>
              </a:rPr>
              <a:t> </a:t>
            </a:r>
            <a:r>
              <a:rPr lang="en" sz="1100">
                <a:solidFill>
                  <a:srgbClr val="222222"/>
                </a:solidFill>
                <a:highlight>
                  <a:srgbClr val="FFFFFF"/>
                </a:highlight>
                <a:latin typeface="Century Gothic"/>
                <a:ea typeface="Century Gothic"/>
                <a:cs typeface="Century Gothic"/>
                <a:sym typeface="Century Gothic"/>
              </a:rPr>
              <a:t>and</a:t>
            </a:r>
            <a:r>
              <a:rPr lang="en" sz="1100" b="0" i="0" u="none" strike="noStrike" cap="none">
                <a:solidFill>
                  <a:srgbClr val="222222"/>
                </a:solidFill>
                <a:highlight>
                  <a:srgbClr val="FFFFFF"/>
                </a:highlight>
                <a:latin typeface="Century Gothic"/>
                <a:ea typeface="Century Gothic"/>
                <a:cs typeface="Century Gothic"/>
                <a:sym typeface="Century Gothic"/>
              </a:rPr>
              <a:t> RPA to deliver an </a:t>
            </a:r>
            <a:r>
              <a:rPr lang="en" sz="1100">
                <a:solidFill>
                  <a:srgbClr val="222222"/>
                </a:solidFill>
                <a:highlight>
                  <a:srgbClr val="FFFFFF"/>
                </a:highlight>
                <a:latin typeface="Century Gothic"/>
                <a:ea typeface="Century Gothic"/>
                <a:cs typeface="Century Gothic"/>
                <a:sym typeface="Century Gothic"/>
              </a:rPr>
              <a:t>i</a:t>
            </a:r>
            <a:r>
              <a:rPr lang="en" sz="1100" b="0" i="0" u="none" strike="noStrike" cap="none">
                <a:solidFill>
                  <a:srgbClr val="222222"/>
                </a:solidFill>
                <a:highlight>
                  <a:srgbClr val="FFFFFF"/>
                </a:highlight>
                <a:latin typeface="Century Gothic"/>
                <a:ea typeface="Century Gothic"/>
                <a:cs typeface="Century Gothic"/>
                <a:sym typeface="Century Gothic"/>
              </a:rPr>
              <a:t>ntelligent automation.</a:t>
            </a:r>
            <a:endParaRPr/>
          </a:p>
          <a:p>
            <a:pPr marL="171450" marR="0" lvl="0" indent="-190500" algn="l" rtl="0">
              <a:lnSpc>
                <a:spcPct val="115000"/>
              </a:lnSpc>
              <a:spcBef>
                <a:spcPts val="0"/>
              </a:spcBef>
              <a:spcAft>
                <a:spcPts val="0"/>
              </a:spcAft>
              <a:buClr>
                <a:schemeClr val="dk1"/>
              </a:buClr>
              <a:buSzPts val="1400"/>
              <a:buChar char="•"/>
            </a:pPr>
            <a:r>
              <a:rPr lang="en" sz="1100" b="0" i="0" u="none" strike="noStrike" cap="none">
                <a:solidFill>
                  <a:srgbClr val="222222"/>
                </a:solidFill>
                <a:highlight>
                  <a:srgbClr val="FFFFFF"/>
                </a:highlight>
                <a:latin typeface="Century Gothic"/>
                <a:ea typeface="Century Gothic"/>
                <a:cs typeface="Century Gothic"/>
                <a:sym typeface="Century Gothic"/>
              </a:rPr>
              <a:t>Grow the user base in a targeted manner</a:t>
            </a:r>
            <a:r>
              <a:rPr lang="en" sz="1100">
                <a:solidFill>
                  <a:srgbClr val="222222"/>
                </a:solidFill>
                <a:highlight>
                  <a:srgbClr val="FFFFFF"/>
                </a:highlight>
                <a:latin typeface="Century Gothic"/>
                <a:ea typeface="Century Gothic"/>
                <a:cs typeface="Century Gothic"/>
                <a:sym typeface="Century Gothic"/>
              </a:rPr>
              <a:t>.</a:t>
            </a:r>
            <a:endParaRPr/>
          </a:p>
          <a:p>
            <a:pPr marL="171450" marR="0" lvl="0" indent="-190500" algn="l" rtl="0">
              <a:lnSpc>
                <a:spcPct val="115000"/>
              </a:lnSpc>
              <a:spcBef>
                <a:spcPts val="0"/>
              </a:spcBef>
              <a:spcAft>
                <a:spcPts val="0"/>
              </a:spcAft>
              <a:buClr>
                <a:schemeClr val="dk1"/>
              </a:buClr>
              <a:buSzPts val="1400"/>
              <a:buChar char="•"/>
            </a:pPr>
            <a:r>
              <a:rPr lang="en" sz="1100" b="0" i="0" u="none" strike="noStrike" cap="none">
                <a:solidFill>
                  <a:srgbClr val="222222"/>
                </a:solidFill>
                <a:highlight>
                  <a:srgbClr val="FFFFFF"/>
                </a:highlight>
                <a:latin typeface="Century Gothic"/>
                <a:ea typeface="Century Gothic"/>
                <a:cs typeface="Century Gothic"/>
                <a:sym typeface="Century Gothic"/>
              </a:rPr>
              <a:t>Continue to support citizen developers by educating and mentoring employees interested in RPA.</a:t>
            </a:r>
            <a:endParaRPr/>
          </a:p>
          <a:p>
            <a:pPr marL="0" marR="0" lvl="0" indent="0" algn="l" rtl="0">
              <a:lnSpc>
                <a:spcPct val="115000"/>
              </a:lnSpc>
              <a:spcBef>
                <a:spcPts val="0"/>
              </a:spcBef>
              <a:spcAft>
                <a:spcPts val="0"/>
              </a:spcAft>
              <a:buNone/>
            </a:pPr>
            <a:r>
              <a:rPr lang="en" sz="1100" b="1" i="0" u="none" strike="noStrike" cap="none">
                <a:solidFill>
                  <a:srgbClr val="222222"/>
                </a:solidFill>
                <a:highlight>
                  <a:srgbClr val="FFFFFF"/>
                </a:highlight>
                <a:latin typeface="Century Gothic"/>
                <a:ea typeface="Century Gothic"/>
                <a:cs typeface="Century Gothic"/>
                <a:sym typeface="Century Gothic"/>
              </a:rPr>
              <a:t>As SSA continues to scale our RPA offering across the </a:t>
            </a:r>
            <a:r>
              <a:rPr lang="en" sz="1100" b="1">
                <a:solidFill>
                  <a:srgbClr val="222222"/>
                </a:solidFill>
                <a:highlight>
                  <a:srgbClr val="FFFFFF"/>
                </a:highlight>
                <a:latin typeface="Century Gothic"/>
                <a:ea typeface="Century Gothic"/>
                <a:cs typeface="Century Gothic"/>
                <a:sym typeface="Century Gothic"/>
              </a:rPr>
              <a:t>organization</a:t>
            </a:r>
            <a:r>
              <a:rPr lang="en" sz="1100" b="1" i="0" u="none" strike="noStrike" cap="none">
                <a:solidFill>
                  <a:srgbClr val="222222"/>
                </a:solidFill>
                <a:highlight>
                  <a:srgbClr val="FFFFFF"/>
                </a:highlight>
                <a:latin typeface="Century Gothic"/>
                <a:ea typeface="Century Gothic"/>
                <a:cs typeface="Century Gothic"/>
                <a:sym typeface="Century Gothic"/>
              </a:rPr>
              <a:t>, we will continue to focus on adding value with everything we do.</a:t>
            </a:r>
            <a:endParaRPr b="1"/>
          </a:p>
        </p:txBody>
      </p:sp>
      <p:sp>
        <p:nvSpPr>
          <p:cNvPr id="628" name="Google Shape;628;p34" descr="Program Lead and POC: Russell Kuehn, RPA Project Manager " title="Program Lead and POC: Russell Kuehn, RPA Project Manager "/>
          <p:cNvSpPr/>
          <p:nvPr/>
        </p:nvSpPr>
        <p:spPr>
          <a:xfrm>
            <a:off x="0" y="9305900"/>
            <a:ext cx="7772400" cy="283200"/>
          </a:xfrm>
          <a:prstGeom prst="rect">
            <a:avLst/>
          </a:prstGeom>
          <a:solidFill>
            <a:srgbClr val="666666"/>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FFFFFF"/>
                </a:solidFill>
                <a:latin typeface="Century Gothic"/>
                <a:ea typeface="Century Gothic"/>
                <a:cs typeface="Century Gothic"/>
                <a:sym typeface="Century Gothic"/>
              </a:rPr>
              <a:t>Program Lead and POC:</a:t>
            </a:r>
            <a:r>
              <a:rPr lang="en" sz="1000" b="0" i="0" u="none" strike="noStrike" cap="none">
                <a:solidFill>
                  <a:srgbClr val="FFFFFF"/>
                </a:solidFill>
                <a:latin typeface="Century Gothic"/>
                <a:ea typeface="Century Gothic"/>
                <a:cs typeface="Century Gothic"/>
                <a:sym typeface="Century Gothic"/>
              </a:rPr>
              <a:t> Russell Kuehn, RPA Project Manager </a:t>
            </a:r>
            <a:endParaRPr sz="1000" b="0" i="0" u="none" strike="noStrike" cap="none">
              <a:solidFill>
                <a:srgbClr val="FFFFFF"/>
              </a:solidFill>
              <a:latin typeface="Century Gothic"/>
              <a:ea typeface="Century Gothic"/>
              <a:cs typeface="Century Gothic"/>
              <a:sym typeface="Century Gothic"/>
            </a:endParaRPr>
          </a:p>
        </p:txBody>
      </p:sp>
      <p:sp>
        <p:nvSpPr>
          <p:cNvPr id="629" name="Google Shape;629;p34" descr="Program Spotlight: Social Security Administration (SSA), Systems (DCS), Office of Systems Architecture (OSA), Robotic Operations Center" title="Title - Program Spotlight: Social Security Administration (SSA), Systems (DCS), Office of Systems Architecture (OSA), Robotic Operations Center"/>
          <p:cNvSpPr>
            <a:spLocks noGrp="1"/>
          </p:cNvSpPr>
          <p:nvPr>
            <p:ph type="title" idx="4294967295"/>
          </p:nvPr>
        </p:nvSpPr>
        <p:spPr>
          <a:xfrm>
            <a:off x="0" y="310575"/>
            <a:ext cx="77724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Pts val="2400"/>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Program Spotlight: </a:t>
            </a:r>
            <a:r>
              <a:rPr kumimoji="0" lang="en-US" sz="23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Social Security Administration (SSA), Systems (DCS), Office of Systems Architecture (OSA), Robotic Operations Center</a:t>
            </a:r>
          </a:p>
        </p:txBody>
      </p:sp>
      <p:sp>
        <p:nvSpPr>
          <p:cNvPr id="630" name="Google Shape;630;p34"/>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 sz="1400" b="1" i="0" u="none" strike="noStrike" cap="none">
                <a:solidFill>
                  <a:srgbClr val="FF4949"/>
                </a:solidFill>
                <a:latin typeface="Century Gothic"/>
                <a:ea typeface="Century Gothic"/>
                <a:cs typeface="Century Gothic"/>
                <a:sym typeface="Century Gothic"/>
              </a:rPr>
              <a:t>digital.gov/communities/rpa</a:t>
            </a:r>
            <a:endParaRPr sz="1700" b="1" i="0" u="none" strike="noStrike" cap="none">
              <a:solidFill>
                <a:srgbClr val="FF4949"/>
              </a:solidFill>
              <a:latin typeface="Arial"/>
              <a:ea typeface="Arial"/>
              <a:cs typeface="Arial"/>
              <a:sym typeface="Arial"/>
            </a:endParaRPr>
          </a:p>
        </p:txBody>
      </p:sp>
      <p:sp>
        <p:nvSpPr>
          <p:cNvPr id="631" name="Google Shape;631;p34"/>
          <p:cNvSpPr txBox="1"/>
          <p:nvPr/>
        </p:nvSpPr>
        <p:spPr>
          <a:xfrm>
            <a:off x="4000400" y="1399225"/>
            <a:ext cx="3638400" cy="3755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000000"/>
                </a:solidFill>
                <a:latin typeface="Century Gothic"/>
                <a:ea typeface="Century Gothic"/>
                <a:cs typeface="Century Gothic"/>
                <a:sym typeface="Century Gothic"/>
              </a:rPr>
              <a:t>RPA Use Case Spotlight</a:t>
            </a:r>
            <a:endParaRPr sz="1300"/>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000000"/>
                </a:solidFill>
                <a:latin typeface="Century Gothic"/>
                <a:ea typeface="Century Gothic"/>
                <a:cs typeface="Century Gothic"/>
                <a:sym typeface="Century Gothic"/>
              </a:rPr>
              <a:t>While administering retirement and disability benefits, </a:t>
            </a:r>
            <a:r>
              <a:rPr lang="en" sz="1100" b="1" i="0" u="none" strike="noStrike" cap="none">
                <a:solidFill>
                  <a:srgbClr val="000000"/>
                </a:solidFill>
                <a:latin typeface="Century Gothic"/>
                <a:ea typeface="Century Gothic"/>
                <a:cs typeface="Century Gothic"/>
                <a:sym typeface="Century Gothic"/>
              </a:rPr>
              <a:t>SSA employees need to manually adjust a beneficiary’s Social Security record. </a:t>
            </a:r>
            <a:r>
              <a:rPr lang="en" sz="1100" i="0" u="none" strike="noStrike" cap="none">
                <a:solidFill>
                  <a:srgbClr val="000000"/>
                </a:solidFill>
                <a:latin typeface="Century Gothic"/>
                <a:ea typeface="Century Gothic"/>
                <a:cs typeface="Century Gothic"/>
                <a:sym typeface="Century Gothic"/>
              </a:rPr>
              <a:t>Employees use the Manual Adjustment Credit and Award Data Entry (MACADE) system to make the </a:t>
            </a:r>
            <a:r>
              <a:rPr lang="en" sz="1100">
                <a:latin typeface="Century Gothic"/>
                <a:ea typeface="Century Gothic"/>
                <a:cs typeface="Century Gothic"/>
                <a:sym typeface="Century Gothic"/>
              </a:rPr>
              <a:t>changes, </a:t>
            </a:r>
            <a:r>
              <a:rPr lang="en" sz="1100" b="0" i="0" u="none" strike="noStrike" cap="none">
                <a:solidFill>
                  <a:srgbClr val="000000"/>
                </a:solidFill>
                <a:latin typeface="Century Gothic"/>
                <a:ea typeface="Century Gothic"/>
                <a:cs typeface="Century Gothic"/>
                <a:sym typeface="Century Gothic"/>
              </a:rPr>
              <a:t>which are processed overnight. During this overnight processing, these updates can fail </a:t>
            </a:r>
            <a:r>
              <a:rPr lang="en" sz="1100">
                <a:latin typeface="Century Gothic"/>
                <a:ea typeface="Century Gothic"/>
                <a:cs typeface="Century Gothic"/>
                <a:sym typeface="Century Gothic"/>
              </a:rPr>
              <a:t>for various reasons</a:t>
            </a:r>
            <a:r>
              <a:rPr lang="en" sz="1100" b="0" i="0" u="none" strike="noStrike" cap="none">
                <a:solidFill>
                  <a:srgbClr val="000000"/>
                </a:solidFill>
                <a:latin typeface="Century Gothic"/>
                <a:ea typeface="Century Gothic"/>
                <a:cs typeface="Century Gothic"/>
                <a:sym typeface="Century Gothic"/>
              </a:rPr>
              <a:t>. These fail</a:t>
            </a:r>
            <a:r>
              <a:rPr lang="en" sz="1100">
                <a:latin typeface="Century Gothic"/>
                <a:ea typeface="Century Gothic"/>
                <a:cs typeface="Century Gothic"/>
                <a:sym typeface="Century Gothic"/>
              </a:rPr>
              <a:t>ures mean that the</a:t>
            </a:r>
            <a:r>
              <a:rPr lang="en" sz="1100" b="0" i="0" u="none" strike="noStrike" cap="none">
                <a:solidFill>
                  <a:srgbClr val="000000"/>
                </a:solidFill>
                <a:latin typeface="Century Gothic"/>
                <a:ea typeface="Century Gothic"/>
                <a:cs typeface="Century Gothic"/>
                <a:sym typeface="Century Gothic"/>
              </a:rPr>
              <a:t> employee must correct and re-input the </a:t>
            </a:r>
            <a:r>
              <a:rPr lang="en" sz="1100">
                <a:latin typeface="Century Gothic"/>
                <a:ea typeface="Century Gothic"/>
                <a:cs typeface="Century Gothic"/>
                <a:sym typeface="Century Gothic"/>
              </a:rPr>
              <a:t>change</a:t>
            </a:r>
            <a:r>
              <a:rPr lang="en" sz="1100" b="0" i="0" u="none" strike="noStrike" cap="none">
                <a:solidFill>
                  <a:srgbClr val="000000"/>
                </a:solidFill>
                <a:latin typeface="Century Gothic"/>
                <a:ea typeface="Century Gothic"/>
                <a:cs typeface="Century Gothic"/>
                <a:sym typeface="Century Gothic"/>
              </a:rPr>
              <a:t>. </a:t>
            </a:r>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000000"/>
                </a:solidFill>
                <a:latin typeface="Century Gothic"/>
                <a:ea typeface="Century Gothic"/>
                <a:cs typeface="Century Gothic"/>
                <a:sym typeface="Century Gothic"/>
              </a:rPr>
              <a:t>The MACADE Accuracy Bot (MAB) determines if the adjustment will result in an exception. It alerts the employee to the issue and gives feedback on how to correct it.</a:t>
            </a:r>
            <a:endParaRPr sz="1100" b="0" i="0" u="none" strike="noStrike" cap="none">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1100"/>
              <a:buFont typeface="Arial"/>
              <a:buNone/>
            </a:pPr>
            <a:endParaRPr sz="1100">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000000"/>
                </a:solidFill>
                <a:latin typeface="Century Gothic"/>
                <a:ea typeface="Century Gothic"/>
                <a:cs typeface="Century Gothic"/>
                <a:sym typeface="Century Gothic"/>
              </a:rPr>
              <a:t>Currently, </a:t>
            </a:r>
            <a:r>
              <a:rPr lang="en" sz="1100" b="1" i="0" u="none" strike="noStrike" cap="none">
                <a:solidFill>
                  <a:srgbClr val="000000"/>
                </a:solidFill>
                <a:latin typeface="Century Gothic"/>
                <a:ea typeface="Century Gothic"/>
                <a:cs typeface="Century Gothic"/>
                <a:sym typeface="Century Gothic"/>
              </a:rPr>
              <a:t>this automation runs nearly 4,000 times daily </a:t>
            </a:r>
            <a:r>
              <a:rPr lang="en" sz="1100" i="0" u="none" strike="noStrike" cap="none">
                <a:solidFill>
                  <a:srgbClr val="000000"/>
                </a:solidFill>
                <a:latin typeface="Century Gothic"/>
                <a:ea typeface="Century Gothic"/>
                <a:cs typeface="Century Gothic"/>
                <a:sym typeface="Century Gothic"/>
              </a:rPr>
              <a:t>and</a:t>
            </a:r>
            <a:r>
              <a:rPr lang="en" sz="1100" b="1" i="0" u="none" strike="noStrike" cap="none">
                <a:solidFill>
                  <a:srgbClr val="000000"/>
                </a:solidFill>
                <a:latin typeface="Century Gothic"/>
                <a:ea typeface="Century Gothic"/>
                <a:cs typeface="Century Gothic"/>
                <a:sym typeface="Century Gothic"/>
              </a:rPr>
              <a:t> detects over 18 possible exceptions</a:t>
            </a:r>
            <a:r>
              <a:rPr lang="en" sz="1100" i="0" u="none" strike="noStrike" cap="none">
                <a:solidFill>
                  <a:srgbClr val="000000"/>
                </a:solidFill>
                <a:latin typeface="Century Gothic"/>
                <a:ea typeface="Century Gothic"/>
                <a:cs typeface="Century Gothic"/>
                <a:sym typeface="Century Gothic"/>
              </a:rPr>
              <a:t> that can delay processing.</a:t>
            </a:r>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Century Gothic"/>
              <a:ea typeface="Century Gothic"/>
              <a:cs typeface="Century Gothic"/>
              <a:sym typeface="Century Gothic"/>
            </a:endParaRPr>
          </a:p>
        </p:txBody>
      </p:sp>
      <p:sp>
        <p:nvSpPr>
          <p:cNvPr id="632" name="Google Shape;632;p34"/>
          <p:cNvSpPr txBox="1"/>
          <p:nvPr/>
        </p:nvSpPr>
        <p:spPr>
          <a:xfrm>
            <a:off x="180975" y="1398782"/>
            <a:ext cx="3819300" cy="3719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000000"/>
                </a:solidFill>
                <a:latin typeface="Century Gothic"/>
                <a:ea typeface="Century Gothic"/>
                <a:cs typeface="Century Gothic"/>
                <a:sym typeface="Century Gothic"/>
              </a:rPr>
              <a:t>Top </a:t>
            </a:r>
            <a:r>
              <a:rPr lang="en" sz="1200" b="1">
                <a:latin typeface="Century Gothic"/>
                <a:ea typeface="Century Gothic"/>
                <a:cs typeface="Century Gothic"/>
                <a:sym typeface="Century Gothic"/>
              </a:rPr>
              <a:t>Five</a:t>
            </a:r>
            <a:r>
              <a:rPr lang="en" sz="1200" b="1" i="0" u="none" strike="noStrike" cap="none">
                <a:solidFill>
                  <a:srgbClr val="000000"/>
                </a:solidFill>
                <a:latin typeface="Century Gothic"/>
                <a:ea typeface="Century Gothic"/>
                <a:cs typeface="Century Gothic"/>
                <a:sym typeface="Century Gothic"/>
              </a:rPr>
              <a:t> Program Successes </a:t>
            </a:r>
            <a:endParaRPr sz="1200" b="1" i="0" u="none" strike="noStrike" cap="none">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rgbClr val="222222"/>
                </a:solidFill>
                <a:highlight>
                  <a:srgbClr val="FFFFFF"/>
                </a:highlight>
                <a:latin typeface="Century Gothic"/>
                <a:ea typeface="Century Gothic"/>
                <a:cs typeface="Century Gothic"/>
                <a:sym typeface="Century Gothic"/>
              </a:rPr>
              <a:t>The Robotic Operations Center (ROC) works closely with partners across the SSA </a:t>
            </a:r>
            <a:r>
              <a:rPr lang="en" sz="1100">
                <a:solidFill>
                  <a:srgbClr val="222222"/>
                </a:solidFill>
                <a:highlight>
                  <a:srgbClr val="FFFFFF"/>
                </a:highlight>
                <a:latin typeface="Century Gothic"/>
                <a:ea typeface="Century Gothic"/>
                <a:cs typeface="Century Gothic"/>
                <a:sym typeface="Century Gothic"/>
              </a:rPr>
              <a:t>e</a:t>
            </a:r>
            <a:r>
              <a:rPr lang="en" sz="1100" b="0" i="0" u="none" strike="noStrike" cap="none">
                <a:solidFill>
                  <a:srgbClr val="222222"/>
                </a:solidFill>
                <a:highlight>
                  <a:srgbClr val="FFFFFF"/>
                </a:highlight>
                <a:latin typeface="Century Gothic"/>
                <a:ea typeface="Century Gothic"/>
                <a:cs typeface="Century Gothic"/>
                <a:sym typeface="Century Gothic"/>
              </a:rPr>
              <a:t>nterprise to develop </a:t>
            </a:r>
            <a:r>
              <a:rPr lang="en" sz="1100">
                <a:solidFill>
                  <a:srgbClr val="222222"/>
                </a:solidFill>
                <a:highlight>
                  <a:srgbClr val="FFFFFF"/>
                </a:highlight>
                <a:latin typeface="Century Gothic"/>
                <a:ea typeface="Century Gothic"/>
                <a:cs typeface="Century Gothic"/>
                <a:sym typeface="Century Gothic"/>
              </a:rPr>
              <a:t>a</a:t>
            </a:r>
            <a:r>
              <a:rPr lang="en" sz="1100" b="0" i="0" u="none" strike="noStrike" cap="none">
                <a:solidFill>
                  <a:srgbClr val="222222"/>
                </a:solidFill>
                <a:highlight>
                  <a:srgbClr val="FFFFFF"/>
                </a:highlight>
                <a:latin typeface="Century Gothic"/>
                <a:ea typeface="Century Gothic"/>
                <a:cs typeface="Century Gothic"/>
                <a:sym typeface="Century Gothic"/>
              </a:rPr>
              <a:t>utomations that provide value. Our major accomplishments include:</a:t>
            </a:r>
            <a:endParaRPr sz="1100" b="0" i="0" u="none" strike="noStrike" cap="none">
              <a:solidFill>
                <a:srgbClr val="222222"/>
              </a:solidFill>
              <a:highlight>
                <a:srgbClr val="FFFFFF"/>
              </a:highlight>
              <a:latin typeface="Century Gothic"/>
              <a:ea typeface="Century Gothic"/>
              <a:cs typeface="Century Gothic"/>
              <a:sym typeface="Century Gothic"/>
            </a:endParaRPr>
          </a:p>
          <a:p>
            <a:pPr marL="228600" marR="0" lvl="0" indent="-184150" algn="l" rtl="0">
              <a:lnSpc>
                <a:spcPct val="100000"/>
              </a:lnSpc>
              <a:spcBef>
                <a:spcPts val="1000"/>
              </a:spcBef>
              <a:spcAft>
                <a:spcPts val="0"/>
              </a:spcAft>
              <a:buClr>
                <a:srgbClr val="222222"/>
              </a:buClr>
              <a:buSzPts val="1100"/>
              <a:buFont typeface="Century Gothic"/>
              <a:buAutoNum type="arabicPeriod"/>
            </a:pPr>
            <a:r>
              <a:rPr lang="en" sz="1100" b="0" i="0" u="none" strike="noStrike" cap="none">
                <a:solidFill>
                  <a:srgbClr val="222222"/>
                </a:solidFill>
                <a:highlight>
                  <a:srgbClr val="FFFFFF"/>
                </a:highlight>
                <a:latin typeface="Century Gothic"/>
                <a:ea typeface="Century Gothic"/>
                <a:cs typeface="Century Gothic"/>
                <a:sym typeface="Century Gothic"/>
              </a:rPr>
              <a:t>Developed close working relationships with our business partners.</a:t>
            </a:r>
            <a:endParaRPr/>
          </a:p>
          <a:p>
            <a:pPr marL="228600" marR="0" lvl="0" indent="-184150" algn="l" rtl="0">
              <a:lnSpc>
                <a:spcPct val="100000"/>
              </a:lnSpc>
              <a:spcBef>
                <a:spcPts val="1000"/>
              </a:spcBef>
              <a:spcAft>
                <a:spcPts val="0"/>
              </a:spcAft>
              <a:buClr>
                <a:srgbClr val="222222"/>
              </a:buClr>
              <a:buSzPts val="1100"/>
              <a:buFont typeface="Century Gothic"/>
              <a:buAutoNum type="arabicPeriod"/>
            </a:pPr>
            <a:r>
              <a:rPr lang="en" sz="1100" b="1" i="0" u="none" strike="noStrike" cap="none">
                <a:solidFill>
                  <a:srgbClr val="222222"/>
                </a:solidFill>
                <a:highlight>
                  <a:srgbClr val="FFFFFF"/>
                </a:highlight>
                <a:latin typeface="Century Gothic"/>
                <a:ea typeface="Century Gothic"/>
                <a:cs typeface="Century Gothic"/>
                <a:sym typeface="Century Gothic"/>
              </a:rPr>
              <a:t>Expanded our user base</a:t>
            </a:r>
            <a:r>
              <a:rPr lang="en" sz="1100" b="0" i="0" u="none" strike="noStrike" cap="none">
                <a:solidFill>
                  <a:srgbClr val="222222"/>
                </a:solidFill>
                <a:highlight>
                  <a:srgbClr val="FFFFFF"/>
                </a:highlight>
                <a:latin typeface="Century Gothic"/>
                <a:ea typeface="Century Gothic"/>
                <a:cs typeface="Century Gothic"/>
                <a:sym typeface="Century Gothic"/>
              </a:rPr>
              <a:t> from 300 to 3,000 end users.</a:t>
            </a:r>
            <a:endParaRPr sz="1100" b="0" i="0" u="none" strike="noStrike" cap="none">
              <a:solidFill>
                <a:srgbClr val="222222"/>
              </a:solidFill>
              <a:highlight>
                <a:srgbClr val="FFFFFF"/>
              </a:highlight>
              <a:latin typeface="Century Gothic"/>
              <a:ea typeface="Century Gothic"/>
              <a:cs typeface="Century Gothic"/>
              <a:sym typeface="Century Gothic"/>
            </a:endParaRPr>
          </a:p>
          <a:p>
            <a:pPr marL="228600" marR="0" lvl="0" indent="-184150" algn="l" rtl="0">
              <a:lnSpc>
                <a:spcPct val="100000"/>
              </a:lnSpc>
              <a:spcBef>
                <a:spcPts val="1000"/>
              </a:spcBef>
              <a:spcAft>
                <a:spcPts val="0"/>
              </a:spcAft>
              <a:buClr>
                <a:srgbClr val="222222"/>
              </a:buClr>
              <a:buSzPts val="1100"/>
              <a:buFont typeface="Century Gothic"/>
              <a:buAutoNum type="arabicPeriod"/>
            </a:pPr>
            <a:r>
              <a:rPr lang="en" sz="1100" b="0" i="0" u="none" strike="noStrike" cap="none">
                <a:solidFill>
                  <a:srgbClr val="222222"/>
                </a:solidFill>
                <a:highlight>
                  <a:srgbClr val="FFFFFF"/>
                </a:highlight>
                <a:latin typeface="Century Gothic"/>
                <a:ea typeface="Century Gothic"/>
                <a:cs typeface="Century Gothic"/>
                <a:sym typeface="Century Gothic"/>
              </a:rPr>
              <a:t>Automations </a:t>
            </a:r>
            <a:r>
              <a:rPr lang="en" sz="1100" b="1" i="0" u="none" strike="noStrike" cap="none">
                <a:solidFill>
                  <a:srgbClr val="222222"/>
                </a:solidFill>
                <a:highlight>
                  <a:srgbClr val="FFFFFF"/>
                </a:highlight>
                <a:latin typeface="Century Gothic"/>
                <a:ea typeface="Century Gothic"/>
                <a:cs typeface="Century Gothic"/>
                <a:sym typeface="Century Gothic"/>
              </a:rPr>
              <a:t>saved over 70,000 work hours</a:t>
            </a:r>
            <a:r>
              <a:rPr lang="en" sz="1100" b="0" i="0" u="none" strike="noStrike" cap="none">
                <a:solidFill>
                  <a:srgbClr val="222222"/>
                </a:solidFill>
                <a:highlight>
                  <a:srgbClr val="FFFFFF"/>
                </a:highlight>
                <a:latin typeface="Century Gothic"/>
                <a:ea typeface="Century Gothic"/>
                <a:cs typeface="Century Gothic"/>
                <a:sym typeface="Century Gothic"/>
              </a:rPr>
              <a:t> for FY21.</a:t>
            </a:r>
            <a:endParaRPr sz="1100" b="0" i="0" u="none" strike="noStrike" cap="none">
              <a:solidFill>
                <a:srgbClr val="222222"/>
              </a:solidFill>
              <a:highlight>
                <a:srgbClr val="FFFFFF"/>
              </a:highlight>
              <a:latin typeface="Century Gothic"/>
              <a:ea typeface="Century Gothic"/>
              <a:cs typeface="Century Gothic"/>
              <a:sym typeface="Century Gothic"/>
            </a:endParaRPr>
          </a:p>
          <a:p>
            <a:pPr marL="228600" marR="0" lvl="0" indent="-184150" algn="l" rtl="0">
              <a:lnSpc>
                <a:spcPct val="100000"/>
              </a:lnSpc>
              <a:spcBef>
                <a:spcPts val="1000"/>
              </a:spcBef>
              <a:spcAft>
                <a:spcPts val="0"/>
              </a:spcAft>
              <a:buClr>
                <a:srgbClr val="222222"/>
              </a:buClr>
              <a:buSzPts val="1100"/>
              <a:buFont typeface="Century Gothic"/>
              <a:buAutoNum type="arabicPeriod"/>
            </a:pPr>
            <a:r>
              <a:rPr lang="en" sz="1100" b="1" i="0" u="none" strike="noStrike" cap="none">
                <a:solidFill>
                  <a:srgbClr val="222222"/>
                </a:solidFill>
                <a:highlight>
                  <a:srgbClr val="FFFFFF"/>
                </a:highlight>
                <a:latin typeface="Century Gothic"/>
                <a:ea typeface="Century Gothic"/>
                <a:cs typeface="Century Gothic"/>
                <a:sym typeface="Century Gothic"/>
              </a:rPr>
              <a:t>Built several single-use automations</a:t>
            </a:r>
            <a:r>
              <a:rPr lang="en" sz="1100" b="0" i="0" u="none" strike="noStrike" cap="none">
                <a:solidFill>
                  <a:srgbClr val="222222"/>
                </a:solidFill>
                <a:highlight>
                  <a:srgbClr val="FFFFFF"/>
                </a:highlight>
                <a:latin typeface="Century Gothic"/>
                <a:ea typeface="Century Gothic"/>
                <a:cs typeface="Century Gothic"/>
                <a:sym typeface="Century Gothic"/>
              </a:rPr>
              <a:t> that solved specific challenges that would otherwise have required significant manual interventions by staff. </a:t>
            </a:r>
            <a:endParaRPr sz="1100" b="0" i="0" u="none" strike="noStrike" cap="none">
              <a:solidFill>
                <a:srgbClr val="222222"/>
              </a:solidFill>
              <a:highlight>
                <a:srgbClr val="FFFFFF"/>
              </a:highlight>
              <a:latin typeface="Century Gothic"/>
              <a:ea typeface="Century Gothic"/>
              <a:cs typeface="Century Gothic"/>
              <a:sym typeface="Century Gothic"/>
            </a:endParaRPr>
          </a:p>
          <a:p>
            <a:pPr marL="228600" marR="0" lvl="0" indent="-184150" algn="l" rtl="0">
              <a:lnSpc>
                <a:spcPct val="100000"/>
              </a:lnSpc>
              <a:spcBef>
                <a:spcPts val="1000"/>
              </a:spcBef>
              <a:spcAft>
                <a:spcPts val="1000"/>
              </a:spcAft>
              <a:buClr>
                <a:srgbClr val="222222"/>
              </a:buClr>
              <a:buSzPts val="1100"/>
              <a:buFont typeface="Century Gothic"/>
              <a:buAutoNum type="arabicPeriod"/>
            </a:pPr>
            <a:r>
              <a:rPr lang="en" sz="1100" b="0" i="0" u="none" strike="noStrike" cap="none">
                <a:solidFill>
                  <a:srgbClr val="222222"/>
                </a:solidFill>
                <a:highlight>
                  <a:srgbClr val="FFFFFF"/>
                </a:highlight>
                <a:latin typeface="Century Gothic"/>
                <a:ea typeface="Century Gothic"/>
                <a:cs typeface="Century Gothic"/>
                <a:sym typeface="Century Gothic"/>
              </a:rPr>
              <a:t>Established and </a:t>
            </a:r>
            <a:r>
              <a:rPr lang="en" sz="1100" b="1" i="0" u="none" strike="noStrike" cap="none">
                <a:solidFill>
                  <a:srgbClr val="222222"/>
                </a:solidFill>
                <a:highlight>
                  <a:srgbClr val="FFFFFF"/>
                </a:highlight>
                <a:latin typeface="Century Gothic"/>
                <a:ea typeface="Century Gothic"/>
                <a:cs typeface="Century Gothic"/>
                <a:sym typeface="Century Gothic"/>
              </a:rPr>
              <a:t>implemented a citizen developer program </a:t>
            </a:r>
            <a:r>
              <a:rPr lang="en" sz="1100" b="0" i="0" u="none" strike="noStrike" cap="none">
                <a:solidFill>
                  <a:srgbClr val="222222"/>
                </a:solidFill>
                <a:highlight>
                  <a:srgbClr val="FFFFFF"/>
                </a:highlight>
                <a:latin typeface="Century Gothic"/>
                <a:ea typeface="Century Gothic"/>
                <a:cs typeface="Century Gothic"/>
                <a:sym typeface="Century Gothic"/>
              </a:rPr>
              <a:t>that dozens have already taken advantage of.</a:t>
            </a:r>
            <a:endParaRPr sz="1100" b="0" i="0" u="none" strike="noStrike" cap="none">
              <a:solidFill>
                <a:srgbClr val="222222"/>
              </a:solidFill>
              <a:highlight>
                <a:srgbClr val="FFFFFF"/>
              </a:highlight>
              <a:latin typeface="Century Gothic"/>
              <a:ea typeface="Century Gothic"/>
              <a:cs typeface="Century Gothic"/>
              <a:sym typeface="Century Gothic"/>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36"/>
        <p:cNvGrpSpPr/>
        <p:nvPr/>
      </p:nvGrpSpPr>
      <p:grpSpPr>
        <a:xfrm>
          <a:off x="0" y="0"/>
          <a:ext cx="0" cy="0"/>
          <a:chOff x="0" y="0"/>
          <a:chExt cx="0" cy="0"/>
        </a:xfrm>
      </p:grpSpPr>
      <p:sp>
        <p:nvSpPr>
          <p:cNvPr id="637" name="Google Shape;637;p35"/>
          <p:cNvSpPr txBox="1">
            <a:spLocks noGrp="1"/>
          </p:cNvSpPr>
          <p:nvPr>
            <p:ph type="sldNum" idx="12"/>
          </p:nvPr>
        </p:nvSpPr>
        <p:spPr>
          <a:xfrm>
            <a:off x="3659625" y="9601209"/>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23</a:t>
            </a:r>
            <a:endParaRPr/>
          </a:p>
        </p:txBody>
      </p:sp>
      <p:sp>
        <p:nvSpPr>
          <p:cNvPr id="638" name="Google Shape;638;p35">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entury Gothic"/>
              <a:ea typeface="Century Gothic"/>
              <a:cs typeface="Century Gothic"/>
              <a:sym typeface="Century Gothic"/>
            </a:endParaRPr>
          </a:p>
        </p:txBody>
      </p:sp>
      <p:sp>
        <p:nvSpPr>
          <p:cNvPr id="639" name="Google Shape;639;p35" descr="Dark Grey Background" title="Dark Grey Background"/>
          <p:cNvSpPr/>
          <p:nvPr/>
        </p:nvSpPr>
        <p:spPr>
          <a:xfrm>
            <a:off x="0" y="310575"/>
            <a:ext cx="7772400" cy="10446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0000"/>
              </a:buClr>
              <a:buSzPts val="1800"/>
              <a:buFont typeface="Arial"/>
              <a:buNone/>
            </a:pPr>
            <a:endParaRPr sz="2300">
              <a:solidFill>
                <a:schemeClr val="lt1"/>
              </a:solidFill>
              <a:latin typeface="Century Gothic"/>
              <a:ea typeface="Century Gothic"/>
              <a:cs typeface="Century Gothic"/>
              <a:sym typeface="Century Gothic"/>
            </a:endParaRPr>
          </a:p>
        </p:txBody>
      </p:sp>
      <p:sp>
        <p:nvSpPr>
          <p:cNvPr id="640" name="Google Shape;640;p35"/>
          <p:cNvSpPr/>
          <p:nvPr/>
        </p:nvSpPr>
        <p:spPr>
          <a:xfrm>
            <a:off x="4015575" y="1427350"/>
            <a:ext cx="3638400" cy="39543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45700" tIns="91425" rIns="45700" bIns="9142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222222"/>
                </a:solidFill>
                <a:latin typeface="Century Gothic"/>
                <a:ea typeface="Century Gothic"/>
                <a:cs typeface="Century Gothic"/>
                <a:sym typeface="Century Gothic"/>
              </a:rPr>
              <a:t>Program Strategy</a:t>
            </a:r>
            <a:endParaRPr sz="1200" b="1" i="0" u="none" strike="noStrike" cap="none">
              <a:solidFill>
                <a:srgbClr val="222222"/>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chemeClr val="dk1"/>
              </a:buClr>
              <a:buSzPts val="1100"/>
              <a:buFont typeface="Arial"/>
              <a:buNone/>
            </a:pPr>
            <a:r>
              <a:rPr lang="en" sz="1100">
                <a:solidFill>
                  <a:srgbClr val="222222"/>
                </a:solidFill>
                <a:latin typeface="Century Gothic"/>
                <a:ea typeface="Century Gothic"/>
                <a:cs typeface="Century Gothic"/>
                <a:sym typeface="Century Gothic"/>
              </a:rPr>
              <a:t>Our RPA program is a mature team that develops and maintains automations ranging from daily reports for single commands to capabilities affecting the entire enterprise. Key to our success is how we integrated it into the financial management functional community. The program sits in the same organization as policy makers and accounting system owners. Clear lines of communication among technical, functional, and policy teams enable the RPA program to identify high value business processes for automation that align to organizational goals and provide institutional help clearing hurdles. A key example is </a:t>
            </a:r>
            <a:r>
              <a:rPr lang="en" sz="1100" b="1">
                <a:solidFill>
                  <a:srgbClr val="222222"/>
                </a:solidFill>
                <a:latin typeface="Century Gothic"/>
                <a:ea typeface="Century Gothic"/>
                <a:cs typeface="Century Gothic"/>
                <a:sym typeface="Century Gothic"/>
              </a:rPr>
              <a:t>the SOMARDS Divestiture effort, a high priority for us. </a:t>
            </a:r>
            <a:r>
              <a:rPr lang="en" sz="1100">
                <a:solidFill>
                  <a:srgbClr val="222222"/>
                </a:solidFill>
                <a:latin typeface="Century Gothic"/>
                <a:ea typeface="Century Gothic"/>
                <a:cs typeface="Century Gothic"/>
                <a:sym typeface="Century Gothic"/>
              </a:rPr>
              <a:t>The RPA team was brought on to plug capability gaps in system migration. To enable automation development, our leaders got the RPA team and system integrators to cooperate, speeding up otherwise time-consuming processes.</a:t>
            </a:r>
            <a:r>
              <a:rPr lang="en" sz="1100" b="1">
                <a:solidFill>
                  <a:srgbClr val="222222"/>
                </a:solidFill>
                <a:latin typeface="Century Gothic"/>
                <a:ea typeface="Century Gothic"/>
                <a:cs typeface="Century Gothic"/>
                <a:sym typeface="Century Gothic"/>
              </a:rPr>
              <a:t> Aligning prioritization and leadership buy-in is a key to program success.</a:t>
            </a:r>
            <a:endParaRPr sz="1100" b="1">
              <a:solidFill>
                <a:srgbClr val="222222"/>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1300"/>
              <a:buFont typeface="Arial"/>
              <a:buNone/>
            </a:pPr>
            <a:endParaRPr sz="1300" b="1">
              <a:solidFill>
                <a:srgbClr val="434343"/>
              </a:solidFill>
              <a:latin typeface="Century Gothic"/>
              <a:ea typeface="Century Gothic"/>
              <a:cs typeface="Century Gothic"/>
              <a:sym typeface="Century Gothic"/>
            </a:endParaRPr>
          </a:p>
          <a:p>
            <a:pPr marL="0" marR="0" lvl="0" indent="0" algn="l" rtl="0">
              <a:lnSpc>
                <a:spcPct val="115000"/>
              </a:lnSpc>
              <a:spcBef>
                <a:spcPts val="1100"/>
              </a:spcBef>
              <a:spcAft>
                <a:spcPts val="0"/>
              </a:spcAft>
              <a:buClr>
                <a:srgbClr val="000000"/>
              </a:buClr>
              <a:buSzPts val="1100"/>
              <a:buFont typeface="Arial"/>
              <a:buNone/>
            </a:pPr>
            <a:endParaRPr sz="1100" b="0" i="0" u="none" strike="noStrike" cap="none">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050" b="0" i="0" u="none" strike="noStrike" cap="none">
              <a:solidFill>
                <a:schemeClr val="dk1"/>
              </a:solidFill>
              <a:highlight>
                <a:srgbClr val="FFFFFF"/>
              </a:highlight>
              <a:latin typeface="Open Sans"/>
              <a:ea typeface="Open Sans"/>
              <a:cs typeface="Open Sans"/>
              <a:sym typeface="Open Sans"/>
            </a:endParaRPr>
          </a:p>
          <a:p>
            <a:pPr marL="0" marR="0" lvl="0" indent="0" algn="l" rtl="0">
              <a:lnSpc>
                <a:spcPct val="115000"/>
              </a:lnSpc>
              <a:spcBef>
                <a:spcPts val="110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434343"/>
              </a:solidFill>
              <a:latin typeface="Century Gothic"/>
              <a:ea typeface="Century Gothic"/>
              <a:cs typeface="Century Gothic"/>
              <a:sym typeface="Century Gothic"/>
            </a:endParaRPr>
          </a:p>
        </p:txBody>
      </p:sp>
      <p:sp>
        <p:nvSpPr>
          <p:cNvPr id="641" name="Google Shape;641;p35"/>
          <p:cNvSpPr/>
          <p:nvPr/>
        </p:nvSpPr>
        <p:spPr>
          <a:xfrm>
            <a:off x="4005975" y="5389550"/>
            <a:ext cx="3695700" cy="38073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b="1">
                <a:solidFill>
                  <a:srgbClr val="222222"/>
                </a:solidFill>
                <a:highlight>
                  <a:srgbClr val="FFFFFF"/>
                </a:highlight>
                <a:latin typeface="Century Gothic"/>
                <a:ea typeface="Century Gothic"/>
                <a:cs typeface="Century Gothic"/>
                <a:sym typeface="Century Gothic"/>
              </a:rPr>
              <a:t>Advice for New Programs</a:t>
            </a:r>
            <a:endParaRPr sz="1200" b="1">
              <a:solidFill>
                <a:srgbClr val="222222"/>
              </a:solidFill>
              <a:highlight>
                <a:srgbClr val="FFFFFF"/>
              </a:highlight>
              <a:latin typeface="Century Gothic"/>
              <a:ea typeface="Century Gothic"/>
              <a:cs typeface="Century Gothic"/>
              <a:sym typeface="Century Gothic"/>
            </a:endParaRPr>
          </a:p>
          <a:p>
            <a:pPr marL="0" marR="0" lvl="0" indent="0" algn="l" rtl="0">
              <a:lnSpc>
                <a:spcPct val="100000"/>
              </a:lnSpc>
              <a:spcBef>
                <a:spcPts val="0"/>
              </a:spcBef>
              <a:spcAft>
                <a:spcPts val="0"/>
              </a:spcAft>
              <a:buClr>
                <a:schemeClr val="dk1"/>
              </a:buClr>
              <a:buSzPts val="1100"/>
              <a:buFont typeface="Arial"/>
              <a:buNone/>
            </a:pPr>
            <a:r>
              <a:rPr lang="en" sz="1100">
                <a:solidFill>
                  <a:srgbClr val="222222"/>
                </a:solidFill>
                <a:highlight>
                  <a:srgbClr val="FFFFFF"/>
                </a:highlight>
                <a:latin typeface="Century Gothic"/>
                <a:ea typeface="Century Gothic"/>
                <a:cs typeface="Century Gothic"/>
                <a:sym typeface="Century Gothic"/>
              </a:rPr>
              <a:t>When measuring RPA value in programs, avoid hyper-focusing on hours saved. It’s an important metric, but it’s difficult to harvest those savings from labor. Our team uses hours saved as a guide to automation scale and prioritization. However, harvesting hard cost savings from hours saved through automation is difficult when those activities are spread across hundreds of employees. </a:t>
            </a:r>
            <a:br>
              <a:rPr lang="en" sz="1100">
                <a:solidFill>
                  <a:srgbClr val="222222"/>
                </a:solidFill>
                <a:highlight>
                  <a:srgbClr val="FFFFFF"/>
                </a:highlight>
                <a:latin typeface="Century Gothic"/>
                <a:ea typeface="Century Gothic"/>
                <a:cs typeface="Century Gothic"/>
                <a:sym typeface="Century Gothic"/>
              </a:rPr>
            </a:br>
            <a:br>
              <a:rPr lang="en" sz="1100">
                <a:solidFill>
                  <a:srgbClr val="222222"/>
                </a:solidFill>
                <a:highlight>
                  <a:srgbClr val="FFFFFF"/>
                </a:highlight>
                <a:latin typeface="Century Gothic"/>
                <a:ea typeface="Century Gothic"/>
                <a:cs typeface="Century Gothic"/>
                <a:sym typeface="Century Gothic"/>
              </a:rPr>
            </a:br>
            <a:r>
              <a:rPr lang="en" sz="1100">
                <a:solidFill>
                  <a:srgbClr val="222222"/>
                </a:solidFill>
                <a:highlight>
                  <a:srgbClr val="FFFFFF"/>
                </a:highlight>
                <a:latin typeface="Century Gothic"/>
                <a:ea typeface="Century Gothic"/>
                <a:cs typeface="Century Gothic"/>
                <a:sym typeface="Century Gothic"/>
              </a:rPr>
              <a:t>Instead of hours saved, </a:t>
            </a:r>
            <a:r>
              <a:rPr lang="en" sz="1100" b="1">
                <a:solidFill>
                  <a:srgbClr val="222222"/>
                </a:solidFill>
                <a:highlight>
                  <a:srgbClr val="FFFFFF"/>
                </a:highlight>
                <a:latin typeface="Century Gothic"/>
                <a:ea typeface="Century Gothic"/>
                <a:cs typeface="Century Gothic"/>
                <a:sym typeface="Century Gothic"/>
              </a:rPr>
              <a:t>we approach RPA as a flexible tool that can fill capability gaps when other approaches are cost-prohibitive. </a:t>
            </a:r>
            <a:r>
              <a:rPr lang="en" sz="1100">
                <a:solidFill>
                  <a:srgbClr val="222222"/>
                </a:solidFill>
                <a:highlight>
                  <a:srgbClr val="FFFFFF"/>
                </a:highlight>
                <a:latin typeface="Century Gothic"/>
                <a:ea typeface="Century Gothic"/>
                <a:cs typeface="Century Gothic"/>
                <a:sym typeface="Century Gothic"/>
              </a:rPr>
              <a:t>RPA is another course of action evaluated against manual processes and traditional change requests. In particular, it’s useful for adding capabilities to legacy systems when system changes are difficult. </a:t>
            </a:r>
            <a:endParaRPr sz="1100">
              <a:solidFill>
                <a:srgbClr val="222222"/>
              </a:solidFill>
              <a:highlight>
                <a:srgbClr val="FFFFFF"/>
              </a:highlight>
              <a:latin typeface="Century Gothic"/>
              <a:ea typeface="Century Gothic"/>
              <a:cs typeface="Century Gothic"/>
              <a:sym typeface="Century Gothic"/>
            </a:endParaRPr>
          </a:p>
          <a:p>
            <a:pPr marL="0" marR="0" lvl="0" indent="0" algn="l" rtl="0">
              <a:lnSpc>
                <a:spcPct val="100000"/>
              </a:lnSpc>
              <a:spcBef>
                <a:spcPts val="0"/>
              </a:spcBef>
              <a:spcAft>
                <a:spcPts val="0"/>
              </a:spcAft>
              <a:buClr>
                <a:schemeClr val="dk1"/>
              </a:buClr>
              <a:buSzPts val="1100"/>
              <a:buFont typeface="Arial"/>
              <a:buNone/>
            </a:pPr>
            <a:endParaRPr sz="1100" b="1">
              <a:solidFill>
                <a:srgbClr val="222222"/>
              </a:solidFill>
              <a:highlight>
                <a:srgbClr val="FFFFFF"/>
              </a:highlight>
              <a:latin typeface="Century Gothic"/>
              <a:ea typeface="Century Gothic"/>
              <a:cs typeface="Century Gothic"/>
              <a:sym typeface="Century Gothic"/>
            </a:endParaRPr>
          </a:p>
          <a:p>
            <a:pPr marL="0" marR="0" lvl="0" indent="0" algn="l" rtl="0">
              <a:lnSpc>
                <a:spcPct val="100000"/>
              </a:lnSpc>
              <a:spcBef>
                <a:spcPts val="0"/>
              </a:spcBef>
              <a:spcAft>
                <a:spcPts val="0"/>
              </a:spcAft>
              <a:buClr>
                <a:schemeClr val="dk1"/>
              </a:buClr>
              <a:buSzPts val="1100"/>
              <a:buFont typeface="Arial"/>
              <a:buNone/>
            </a:pPr>
            <a:r>
              <a:rPr lang="en" sz="1100" b="1">
                <a:solidFill>
                  <a:srgbClr val="222222"/>
                </a:solidFill>
                <a:highlight>
                  <a:srgbClr val="FFFFFF"/>
                </a:highlight>
                <a:latin typeface="Century Gothic"/>
                <a:ea typeface="Century Gothic"/>
                <a:cs typeface="Century Gothic"/>
                <a:sym typeface="Century Gothic"/>
              </a:rPr>
              <a:t>Automating existing manual processes in legacy systems is a good way for RPA to help organizations achieve real cost avoidance.</a:t>
            </a:r>
            <a:endParaRPr b="1"/>
          </a:p>
        </p:txBody>
      </p:sp>
      <p:sp>
        <p:nvSpPr>
          <p:cNvPr id="642" name="Google Shape;642;p35" descr="Program Lead and POC: Chase Levinson, RPA Program Lead" title="Program Lead and POC: Chase Levinson, RPA Program Lead"/>
          <p:cNvSpPr/>
          <p:nvPr/>
        </p:nvSpPr>
        <p:spPr>
          <a:xfrm>
            <a:off x="0" y="9305900"/>
            <a:ext cx="7772400" cy="283200"/>
          </a:xfrm>
          <a:prstGeom prst="rect">
            <a:avLst/>
          </a:prstGeom>
          <a:solidFill>
            <a:srgbClr val="666666"/>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FFFFFF"/>
                </a:solidFill>
                <a:latin typeface="Century Gothic"/>
                <a:ea typeface="Century Gothic"/>
                <a:cs typeface="Century Gothic"/>
                <a:sym typeface="Century Gothic"/>
              </a:rPr>
              <a:t>Program Lead and POC:</a:t>
            </a:r>
            <a:r>
              <a:rPr lang="en" sz="1000" b="0" i="0" u="none" strike="noStrike" cap="none">
                <a:solidFill>
                  <a:srgbClr val="FFFFFF"/>
                </a:solidFill>
                <a:latin typeface="Century Gothic"/>
                <a:ea typeface="Century Gothic"/>
                <a:cs typeface="Century Gothic"/>
                <a:sym typeface="Century Gothic"/>
              </a:rPr>
              <a:t> </a:t>
            </a:r>
            <a:r>
              <a:rPr lang="en" sz="1000">
                <a:solidFill>
                  <a:srgbClr val="FFFFFF"/>
                </a:solidFill>
                <a:latin typeface="Century Gothic"/>
                <a:ea typeface="Century Gothic"/>
                <a:cs typeface="Century Gothic"/>
                <a:sym typeface="Century Gothic"/>
              </a:rPr>
              <a:t>Chase Levinson, RPA Program Lead</a:t>
            </a:r>
            <a:endParaRPr sz="1000" b="0" i="0" u="none" strike="noStrike" cap="none">
              <a:solidFill>
                <a:srgbClr val="FFFFFF"/>
              </a:solidFill>
              <a:latin typeface="Century Gothic"/>
              <a:ea typeface="Century Gothic"/>
              <a:cs typeface="Century Gothic"/>
              <a:sym typeface="Century Gothic"/>
            </a:endParaRPr>
          </a:p>
        </p:txBody>
      </p:sp>
      <p:sp>
        <p:nvSpPr>
          <p:cNvPr id="643" name="Google Shape;643;p35" descr="Program Spotlight: Army Financial Management and Control (FM&amp;C)" title="Title - Program Spotlight: Army Financial Management and Control (FM&amp;C)"/>
          <p:cNvSpPr>
            <a:spLocks noGrp="1"/>
          </p:cNvSpPr>
          <p:nvPr>
            <p:ph type="title" idx="4294967295"/>
          </p:nvPr>
        </p:nvSpPr>
        <p:spPr>
          <a:xfrm>
            <a:off x="0" y="310575"/>
            <a:ext cx="75654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Pts val="2400"/>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Program Spotlight: </a:t>
            </a:r>
            <a:r>
              <a:rPr kumimoji="0" lang="en-US" sz="23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Army Financial Management and Control (FM&amp;C) </a:t>
            </a:r>
          </a:p>
        </p:txBody>
      </p:sp>
      <p:sp>
        <p:nvSpPr>
          <p:cNvPr id="644" name="Google Shape;644;p35"/>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 sz="1400" b="1" i="0" u="none" strike="noStrike" cap="none">
                <a:solidFill>
                  <a:srgbClr val="FF4949"/>
                </a:solidFill>
                <a:latin typeface="Century Gothic"/>
                <a:ea typeface="Century Gothic"/>
                <a:cs typeface="Century Gothic"/>
                <a:sym typeface="Century Gothic"/>
              </a:rPr>
              <a:t>digital.gov/communities/rpa</a:t>
            </a:r>
            <a:endParaRPr sz="1700" b="1" i="0" u="none" strike="noStrike" cap="none">
              <a:solidFill>
                <a:srgbClr val="FF4949"/>
              </a:solidFill>
              <a:latin typeface="Arial"/>
              <a:ea typeface="Arial"/>
              <a:cs typeface="Arial"/>
              <a:sym typeface="Arial"/>
            </a:endParaRPr>
          </a:p>
        </p:txBody>
      </p:sp>
      <p:sp>
        <p:nvSpPr>
          <p:cNvPr id="645" name="Google Shape;645;p35"/>
          <p:cNvSpPr txBox="1"/>
          <p:nvPr/>
        </p:nvSpPr>
        <p:spPr>
          <a:xfrm>
            <a:off x="196425" y="6454000"/>
            <a:ext cx="3819300" cy="2401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000000"/>
                </a:solidFill>
                <a:latin typeface="Century Gothic"/>
                <a:ea typeface="Century Gothic"/>
                <a:cs typeface="Century Gothic"/>
                <a:sym typeface="Century Gothic"/>
              </a:rPr>
              <a:t>RPA Use Case Spotlight</a:t>
            </a:r>
            <a:endParaRPr sz="1200" b="1" i="0" u="none" strike="noStrike" cap="none">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chemeClr val="dk1"/>
              </a:buClr>
              <a:buSzPts val="1100"/>
              <a:buFont typeface="Arial"/>
              <a:buNone/>
            </a:pPr>
            <a:r>
              <a:rPr lang="en" sz="1100">
                <a:latin typeface="Century Gothic"/>
                <a:ea typeface="Century Gothic"/>
                <a:cs typeface="Century Gothic"/>
                <a:sym typeface="Century Gothic"/>
              </a:rPr>
              <a:t>Our most impactful automation is the eUMT program. It is a suite of automations that resolves financial errors in our accounting system. The automations follow financial best practices by pulling research and documentation from feeder systems like IPAC and WAWF, then attaching and adjusting records within the accounting system. We’ve already felt its impact – we’ve deployed it to four commands and processed </a:t>
            </a:r>
            <a:r>
              <a:rPr lang="en" sz="1100" b="1">
                <a:latin typeface="Century Gothic"/>
                <a:ea typeface="Century Gothic"/>
                <a:cs typeface="Century Gothic"/>
                <a:sym typeface="Century Gothic"/>
              </a:rPr>
              <a:t>over 100k financial records</a:t>
            </a:r>
            <a:r>
              <a:rPr lang="en" sz="1100">
                <a:latin typeface="Century Gothic"/>
                <a:ea typeface="Century Gothic"/>
                <a:cs typeface="Century Gothic"/>
                <a:sym typeface="Century Gothic"/>
              </a:rPr>
              <a:t>, saving an estimated </a:t>
            </a:r>
            <a:r>
              <a:rPr lang="en" sz="1100" b="1">
                <a:latin typeface="Century Gothic"/>
                <a:ea typeface="Century Gothic"/>
                <a:cs typeface="Century Gothic"/>
                <a:sym typeface="Century Gothic"/>
              </a:rPr>
              <a:t>95k hours of manual effort</a:t>
            </a:r>
            <a:r>
              <a:rPr lang="en" sz="1100">
                <a:latin typeface="Century Gothic"/>
                <a:ea typeface="Century Gothic"/>
                <a:cs typeface="Century Gothic"/>
                <a:sym typeface="Century Gothic"/>
              </a:rPr>
              <a:t>. We’ll rollout the automation to the rest of the active component in FY22.</a:t>
            </a:r>
            <a:endParaRPr sz="1100" b="0" i="0" u="none" strike="noStrike" cap="none">
              <a:solidFill>
                <a:srgbClr val="000000"/>
              </a:solidFill>
              <a:latin typeface="Century Gothic"/>
              <a:ea typeface="Century Gothic"/>
              <a:cs typeface="Century Gothic"/>
              <a:sym typeface="Century Gothic"/>
            </a:endParaRPr>
          </a:p>
        </p:txBody>
      </p:sp>
      <p:sp>
        <p:nvSpPr>
          <p:cNvPr id="646" name="Google Shape;646;p35"/>
          <p:cNvSpPr txBox="1"/>
          <p:nvPr/>
        </p:nvSpPr>
        <p:spPr>
          <a:xfrm>
            <a:off x="180975" y="1404855"/>
            <a:ext cx="3819300" cy="5146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000000"/>
                </a:solidFill>
                <a:latin typeface="Century Gothic"/>
                <a:ea typeface="Century Gothic"/>
                <a:cs typeface="Century Gothic"/>
                <a:sym typeface="Century Gothic"/>
              </a:rPr>
              <a:t>Top </a:t>
            </a:r>
            <a:r>
              <a:rPr lang="en" sz="1200" b="1">
                <a:latin typeface="Century Gothic"/>
                <a:ea typeface="Century Gothic"/>
                <a:cs typeface="Century Gothic"/>
                <a:sym typeface="Century Gothic"/>
              </a:rPr>
              <a:t>Five </a:t>
            </a:r>
            <a:r>
              <a:rPr lang="en" sz="1200" b="1" i="0" u="none" strike="noStrike" cap="none">
                <a:solidFill>
                  <a:srgbClr val="000000"/>
                </a:solidFill>
                <a:latin typeface="Century Gothic"/>
                <a:ea typeface="Century Gothic"/>
                <a:cs typeface="Century Gothic"/>
                <a:sym typeface="Century Gothic"/>
              </a:rPr>
              <a:t>Program Successes</a:t>
            </a:r>
            <a:r>
              <a:rPr lang="en" sz="1300" b="1" i="0" u="none" strike="noStrike" cap="none">
                <a:solidFill>
                  <a:srgbClr val="000000"/>
                </a:solidFill>
                <a:latin typeface="Century Gothic"/>
                <a:ea typeface="Century Gothic"/>
                <a:cs typeface="Century Gothic"/>
                <a:sym typeface="Century Gothic"/>
              </a:rPr>
              <a:t> </a:t>
            </a:r>
            <a:endParaRPr sz="1300" b="1" i="0" u="none" strike="noStrike" cap="none">
              <a:solidFill>
                <a:srgbClr val="000000"/>
              </a:solidFill>
              <a:latin typeface="Century Gothic"/>
              <a:ea typeface="Century Gothic"/>
              <a:cs typeface="Century Gothic"/>
              <a:sym typeface="Century Gothic"/>
            </a:endParaRPr>
          </a:p>
          <a:p>
            <a:pPr marL="228600" marR="0" lvl="0" indent="-184150" algn="l" rtl="0">
              <a:lnSpc>
                <a:spcPct val="100000"/>
              </a:lnSpc>
              <a:spcBef>
                <a:spcPts val="0"/>
              </a:spcBef>
              <a:spcAft>
                <a:spcPts val="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Our RPA team </a:t>
            </a:r>
            <a:r>
              <a:rPr lang="en" sz="1100" b="1">
                <a:solidFill>
                  <a:srgbClr val="222222"/>
                </a:solidFill>
                <a:highlight>
                  <a:srgbClr val="FFFFFF"/>
                </a:highlight>
                <a:latin typeface="Century Gothic"/>
                <a:ea typeface="Century Gothic"/>
                <a:cs typeface="Century Gothic"/>
                <a:sym typeface="Century Gothic"/>
              </a:rPr>
              <a:t>expanded the Enterprise Unmatched Transaction (eUMT) automation program </a:t>
            </a:r>
            <a:r>
              <a:rPr lang="en" sz="1100">
                <a:solidFill>
                  <a:srgbClr val="222222"/>
                </a:solidFill>
                <a:highlight>
                  <a:srgbClr val="FFFFFF"/>
                </a:highlight>
                <a:latin typeface="Century Gothic"/>
                <a:ea typeface="Century Gothic"/>
                <a:cs typeface="Century Gothic"/>
                <a:sym typeface="Century Gothic"/>
              </a:rPr>
              <a:t>to five commands across the Army. This program resolves financial errors in Army accounting systems with minimal manual labor and has</a:t>
            </a:r>
            <a:r>
              <a:rPr lang="en" sz="1100" b="1">
                <a:solidFill>
                  <a:srgbClr val="222222"/>
                </a:solidFill>
                <a:highlight>
                  <a:srgbClr val="FFFFFF"/>
                </a:highlight>
                <a:latin typeface="Century Gothic"/>
                <a:ea typeface="Century Gothic"/>
                <a:cs typeface="Century Gothic"/>
                <a:sym typeface="Century Gothic"/>
              </a:rPr>
              <a:t> processed 100,000 errors</a:t>
            </a:r>
            <a:r>
              <a:rPr lang="en" sz="1100">
                <a:solidFill>
                  <a:srgbClr val="222222"/>
                </a:solidFill>
                <a:highlight>
                  <a:srgbClr val="FFFFFF"/>
                </a:highlight>
                <a:latin typeface="Century Gothic"/>
                <a:ea typeface="Century Gothic"/>
                <a:cs typeface="Century Gothic"/>
                <a:sym typeface="Century Gothic"/>
              </a:rPr>
              <a:t> since its inception.</a:t>
            </a:r>
            <a:endParaRPr sz="1100">
              <a:solidFill>
                <a:srgbClr val="222222"/>
              </a:solidFill>
              <a:highlight>
                <a:srgbClr val="FFFFFF"/>
              </a:highlight>
              <a:latin typeface="Century Gothic"/>
              <a:ea typeface="Century Gothic"/>
              <a:cs typeface="Century Gothic"/>
              <a:sym typeface="Century Gothic"/>
            </a:endParaRPr>
          </a:p>
          <a:p>
            <a:pPr marL="228600" marR="0" lvl="0" indent="-184150" algn="l" rtl="0">
              <a:lnSpc>
                <a:spcPct val="100000"/>
              </a:lnSpc>
              <a:spcBef>
                <a:spcPts val="1000"/>
              </a:spcBef>
              <a:spcAft>
                <a:spcPts val="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The team </a:t>
            </a:r>
            <a:r>
              <a:rPr lang="en" sz="1100" b="1">
                <a:solidFill>
                  <a:srgbClr val="222222"/>
                </a:solidFill>
                <a:highlight>
                  <a:srgbClr val="FFFFFF"/>
                </a:highlight>
                <a:latin typeface="Century Gothic"/>
                <a:ea typeface="Century Gothic"/>
                <a:cs typeface="Century Gothic"/>
                <a:sym typeface="Century Gothic"/>
              </a:rPr>
              <a:t>deployed its first automation on Secret Internet Protocol Router Network</a:t>
            </a:r>
            <a:r>
              <a:rPr lang="en" sz="1200" b="1">
                <a:solidFill>
                  <a:srgbClr val="202124"/>
                </a:solidFill>
                <a:highlight>
                  <a:srgbClr val="FFFFFF"/>
                </a:highlight>
                <a:latin typeface="Roboto"/>
                <a:ea typeface="Roboto"/>
                <a:cs typeface="Roboto"/>
                <a:sym typeface="Roboto"/>
              </a:rPr>
              <a:t> (</a:t>
            </a:r>
            <a:r>
              <a:rPr lang="en" sz="1100" b="1">
                <a:solidFill>
                  <a:srgbClr val="222222"/>
                </a:solidFill>
                <a:highlight>
                  <a:srgbClr val="FFFFFF"/>
                </a:highlight>
                <a:latin typeface="Century Gothic"/>
                <a:ea typeface="Century Gothic"/>
                <a:cs typeface="Century Gothic"/>
                <a:sym typeface="Century Gothic"/>
              </a:rPr>
              <a:t>SIPRNet) </a:t>
            </a:r>
            <a:r>
              <a:rPr lang="en" sz="1100">
                <a:solidFill>
                  <a:srgbClr val="222222"/>
                </a:solidFill>
                <a:highlight>
                  <a:srgbClr val="FFFFFF"/>
                </a:highlight>
                <a:latin typeface="Century Gothic"/>
                <a:ea typeface="Century Gothic"/>
                <a:cs typeface="Century Gothic"/>
                <a:sym typeface="Century Gothic"/>
              </a:rPr>
              <a:t>to support ongoing audit readiness activities.</a:t>
            </a:r>
            <a:endParaRPr sz="1100">
              <a:solidFill>
                <a:srgbClr val="222222"/>
              </a:solidFill>
              <a:highlight>
                <a:srgbClr val="FFFFFF"/>
              </a:highlight>
              <a:latin typeface="Century Gothic"/>
              <a:ea typeface="Century Gothic"/>
              <a:cs typeface="Century Gothic"/>
              <a:sym typeface="Century Gothic"/>
            </a:endParaRPr>
          </a:p>
          <a:p>
            <a:pPr marL="228600" marR="0" lvl="0" indent="-184150" algn="l" rtl="0">
              <a:lnSpc>
                <a:spcPct val="100000"/>
              </a:lnSpc>
              <a:spcBef>
                <a:spcPts val="1000"/>
              </a:spcBef>
              <a:spcAft>
                <a:spcPts val="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One of our primary goals is to remove our legacy accounting systems (</a:t>
            </a:r>
            <a:r>
              <a:rPr lang="en" sz="1100">
                <a:solidFill>
                  <a:srgbClr val="222222"/>
                </a:solidFill>
                <a:highlight>
                  <a:schemeClr val="lt1"/>
                </a:highlight>
                <a:latin typeface="Century Gothic"/>
                <a:ea typeface="Century Gothic"/>
                <a:cs typeface="Century Gothic"/>
                <a:sym typeface="Century Gothic"/>
              </a:rPr>
              <a:t>SOMARDS)</a:t>
            </a:r>
            <a:r>
              <a:rPr lang="en" sz="1100">
                <a:solidFill>
                  <a:srgbClr val="222222"/>
                </a:solidFill>
                <a:highlight>
                  <a:srgbClr val="FFFFFF"/>
                </a:highlight>
                <a:latin typeface="Century Gothic"/>
                <a:ea typeface="Century Gothic"/>
                <a:cs typeface="Century Gothic"/>
                <a:sym typeface="Century Gothic"/>
              </a:rPr>
              <a:t>. The RPA team </a:t>
            </a:r>
            <a:r>
              <a:rPr lang="en" sz="1100" b="1">
                <a:solidFill>
                  <a:srgbClr val="222222"/>
                </a:solidFill>
                <a:highlight>
                  <a:srgbClr val="FFFFFF"/>
                </a:highlight>
                <a:latin typeface="Century Gothic"/>
                <a:ea typeface="Century Gothic"/>
                <a:cs typeface="Century Gothic"/>
                <a:sym typeface="Century Gothic"/>
              </a:rPr>
              <a:t>developed multiple automations </a:t>
            </a:r>
            <a:r>
              <a:rPr lang="en" sz="1100">
                <a:solidFill>
                  <a:srgbClr val="222222"/>
                </a:solidFill>
                <a:highlight>
                  <a:srgbClr val="FFFFFF"/>
                </a:highlight>
                <a:latin typeface="Century Gothic"/>
                <a:ea typeface="Century Gothic"/>
                <a:cs typeface="Century Gothic"/>
                <a:sym typeface="Century Gothic"/>
              </a:rPr>
              <a:t>to help, including one that</a:t>
            </a:r>
            <a:r>
              <a:rPr lang="en" sz="1100" b="1">
                <a:solidFill>
                  <a:srgbClr val="222222"/>
                </a:solidFill>
                <a:highlight>
                  <a:srgbClr val="FFFFFF"/>
                </a:highlight>
                <a:latin typeface="Century Gothic"/>
                <a:ea typeface="Century Gothic"/>
                <a:cs typeface="Century Gothic"/>
                <a:sym typeface="Century Gothic"/>
              </a:rPr>
              <a:t> adds capabilities to a legacy system over 40 years old</a:t>
            </a:r>
            <a:r>
              <a:rPr lang="en" sz="1100">
                <a:solidFill>
                  <a:srgbClr val="222222"/>
                </a:solidFill>
                <a:highlight>
                  <a:srgbClr val="FFFFFF"/>
                </a:highlight>
                <a:latin typeface="Century Gothic"/>
                <a:ea typeface="Century Gothic"/>
                <a:cs typeface="Century Gothic"/>
                <a:sym typeface="Century Gothic"/>
              </a:rPr>
              <a:t>.</a:t>
            </a:r>
            <a:endParaRPr sz="1100">
              <a:solidFill>
                <a:srgbClr val="222222"/>
              </a:solidFill>
              <a:highlight>
                <a:srgbClr val="FFFFFF"/>
              </a:highlight>
              <a:latin typeface="Century Gothic"/>
              <a:ea typeface="Century Gothic"/>
              <a:cs typeface="Century Gothic"/>
              <a:sym typeface="Century Gothic"/>
            </a:endParaRPr>
          </a:p>
          <a:p>
            <a:pPr marL="228600" marR="0" lvl="0" indent="-184150" algn="l" rtl="0">
              <a:lnSpc>
                <a:spcPct val="100000"/>
              </a:lnSpc>
              <a:spcBef>
                <a:spcPts val="1000"/>
              </a:spcBef>
              <a:spcAft>
                <a:spcPts val="0"/>
              </a:spcAft>
              <a:buClr>
                <a:srgbClr val="222222"/>
              </a:buClr>
              <a:buSzPts val="1100"/>
              <a:buFont typeface="Century Gothic"/>
              <a:buAutoNum type="arabicPeriod"/>
            </a:pPr>
            <a:r>
              <a:rPr lang="en" sz="1100">
                <a:solidFill>
                  <a:srgbClr val="222222"/>
                </a:solidFill>
                <a:highlight>
                  <a:srgbClr val="FFFFFF"/>
                </a:highlight>
                <a:latin typeface="Century Gothic"/>
                <a:ea typeface="Century Gothic"/>
                <a:cs typeface="Century Gothic"/>
                <a:sym typeface="Century Gothic"/>
              </a:rPr>
              <a:t>We recognize the impact of low- and no-code development, including RPA. As part of our modernization strategy, we have </a:t>
            </a:r>
            <a:r>
              <a:rPr lang="en" sz="1100" b="1">
                <a:solidFill>
                  <a:srgbClr val="222222"/>
                </a:solidFill>
                <a:highlight>
                  <a:srgbClr val="FFFFFF"/>
                </a:highlight>
                <a:latin typeface="Century Gothic"/>
                <a:ea typeface="Century Gothic"/>
                <a:cs typeface="Century Gothic"/>
                <a:sym typeface="Century Gothic"/>
              </a:rPr>
              <a:t>incorporated RPA as a discipline of interest in our digital transformation strategy.</a:t>
            </a:r>
            <a:r>
              <a:rPr lang="en" sz="1100">
                <a:solidFill>
                  <a:srgbClr val="222222"/>
                </a:solidFill>
                <a:highlight>
                  <a:srgbClr val="FFFFFF"/>
                </a:highlight>
                <a:latin typeface="Century Gothic"/>
                <a:ea typeface="Century Gothic"/>
                <a:cs typeface="Century Gothic"/>
                <a:sym typeface="Century Gothic"/>
              </a:rPr>
              <a:t> </a:t>
            </a:r>
            <a:endParaRPr sz="700">
              <a:solidFill>
                <a:schemeClr val="dk1"/>
              </a:solidFill>
              <a:highlight>
                <a:srgbClr val="FFFFFF"/>
              </a:highlight>
              <a:latin typeface="Times New Roman"/>
              <a:ea typeface="Times New Roman"/>
              <a:cs typeface="Times New Roman"/>
              <a:sym typeface="Times New Roman"/>
            </a:endParaRPr>
          </a:p>
          <a:p>
            <a:pPr marL="228600" marR="0" lvl="0" indent="-184150" algn="l" rtl="0">
              <a:lnSpc>
                <a:spcPct val="100000"/>
              </a:lnSpc>
              <a:spcBef>
                <a:spcPts val="1000"/>
              </a:spcBef>
              <a:spcAft>
                <a:spcPts val="1000"/>
              </a:spcAft>
              <a:buClr>
                <a:srgbClr val="222222"/>
              </a:buClr>
              <a:buSzPts val="1100"/>
              <a:buFont typeface="Century Gothic"/>
              <a:buAutoNum type="arabicPeriod"/>
            </a:pPr>
            <a:r>
              <a:rPr lang="en" sz="1100">
                <a:solidFill>
                  <a:schemeClr val="dk1"/>
                </a:solidFill>
                <a:highlight>
                  <a:srgbClr val="FFFFFF"/>
                </a:highlight>
                <a:latin typeface="Century Gothic"/>
                <a:ea typeface="Century Gothic"/>
                <a:cs typeface="Century Gothic"/>
                <a:sym typeface="Century Gothic"/>
              </a:rPr>
              <a:t>Data analytics are important for supporting all of our operations. We </a:t>
            </a:r>
            <a:r>
              <a:rPr lang="en" sz="1100" b="1">
                <a:solidFill>
                  <a:schemeClr val="dk1"/>
                </a:solidFill>
                <a:highlight>
                  <a:srgbClr val="FFFFFF"/>
                </a:highlight>
                <a:latin typeface="Century Gothic"/>
                <a:ea typeface="Century Gothic"/>
                <a:cs typeface="Century Gothic"/>
                <a:sym typeface="Century Gothic"/>
              </a:rPr>
              <a:t>developed several automations to enable data pipelines from legacy source systems</a:t>
            </a:r>
            <a:r>
              <a:rPr lang="en" sz="1100">
                <a:solidFill>
                  <a:schemeClr val="dk1"/>
                </a:solidFill>
                <a:highlight>
                  <a:srgbClr val="FFFFFF"/>
                </a:highlight>
                <a:latin typeface="Century Gothic"/>
                <a:ea typeface="Century Gothic"/>
                <a:cs typeface="Century Gothic"/>
                <a:sym typeface="Century Gothic"/>
              </a:rPr>
              <a:t> into platforms like Vantage and Advana.</a:t>
            </a:r>
            <a:endParaRPr sz="1100">
              <a:solidFill>
                <a:srgbClr val="222222"/>
              </a:solidFill>
              <a:highlight>
                <a:srgbClr val="FFFFFF"/>
              </a:highlight>
              <a:latin typeface="Century Gothic"/>
              <a:ea typeface="Century Gothic"/>
              <a:cs typeface="Century Gothic"/>
              <a:sym typeface="Century Gothic"/>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50"/>
        <p:cNvGrpSpPr/>
        <p:nvPr/>
      </p:nvGrpSpPr>
      <p:grpSpPr>
        <a:xfrm>
          <a:off x="0" y="0"/>
          <a:ext cx="0" cy="0"/>
          <a:chOff x="0" y="0"/>
          <a:chExt cx="0" cy="0"/>
        </a:xfrm>
      </p:grpSpPr>
      <p:sp>
        <p:nvSpPr>
          <p:cNvPr id="651" name="Google Shape;651;p36"/>
          <p:cNvSpPr txBox="1">
            <a:spLocks noGrp="1"/>
          </p:cNvSpPr>
          <p:nvPr>
            <p:ph type="sldNum" idx="12"/>
          </p:nvPr>
        </p:nvSpPr>
        <p:spPr>
          <a:xfrm>
            <a:off x="3659625" y="9601209"/>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24</a:t>
            </a:r>
            <a:endParaRPr/>
          </a:p>
        </p:txBody>
      </p:sp>
      <p:sp>
        <p:nvSpPr>
          <p:cNvPr id="652" name="Google Shape;652;p36">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entury Gothic"/>
              <a:ea typeface="Century Gothic"/>
              <a:cs typeface="Century Gothic"/>
              <a:sym typeface="Century Gothic"/>
            </a:endParaRPr>
          </a:p>
        </p:txBody>
      </p:sp>
      <p:sp>
        <p:nvSpPr>
          <p:cNvPr id="653" name="Google Shape;653;p36" descr="Dark Grey Background" title="Dark Grey Background"/>
          <p:cNvSpPr/>
          <p:nvPr/>
        </p:nvSpPr>
        <p:spPr>
          <a:xfrm>
            <a:off x="0" y="310575"/>
            <a:ext cx="7772400" cy="10446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654" name="Google Shape;654;p36"/>
          <p:cNvSpPr/>
          <p:nvPr/>
        </p:nvSpPr>
        <p:spPr>
          <a:xfrm>
            <a:off x="237745" y="5377693"/>
            <a:ext cx="3593700" cy="40710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45700" tIns="91425" rIns="45700" bIns="91425" anchor="t" anchorCtr="0">
            <a:noAutofit/>
          </a:bodyPr>
          <a:lstStyle/>
          <a:p>
            <a:pPr marL="0" marR="0" lvl="0" indent="0" algn="l" rtl="0">
              <a:lnSpc>
                <a:spcPct val="100000"/>
              </a:lnSpc>
              <a:spcBef>
                <a:spcPts val="0"/>
              </a:spcBef>
              <a:spcAft>
                <a:spcPts val="0"/>
              </a:spcAft>
              <a:buNone/>
            </a:pPr>
            <a:r>
              <a:rPr lang="en" sz="1200" b="1" i="0" u="none" strike="noStrike" cap="none">
                <a:solidFill>
                  <a:srgbClr val="222222"/>
                </a:solidFill>
                <a:latin typeface="Century Gothic"/>
                <a:ea typeface="Century Gothic"/>
                <a:cs typeface="Century Gothic"/>
                <a:sym typeface="Century Gothic"/>
              </a:rPr>
              <a:t>Program Strategy</a:t>
            </a:r>
            <a:endParaRPr sz="1200" b="1" i="0" u="none" strike="noStrike" cap="none">
              <a:solidFill>
                <a:srgbClr val="222222"/>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r>
              <a:rPr lang="en" sz="1100">
                <a:solidFill>
                  <a:srgbClr val="222222"/>
                </a:solidFill>
                <a:latin typeface="Century Gothic"/>
                <a:ea typeface="Century Gothic"/>
                <a:cs typeface="Century Gothic"/>
                <a:sym typeface="Century Gothic"/>
              </a:rPr>
              <a:t>We are</a:t>
            </a:r>
            <a:r>
              <a:rPr lang="en" sz="1100" b="0" i="0" u="none" strike="noStrike" cap="none">
                <a:solidFill>
                  <a:srgbClr val="222222"/>
                </a:solidFill>
                <a:latin typeface="Century Gothic"/>
                <a:ea typeface="Century Gothic"/>
                <a:cs typeface="Century Gothic"/>
                <a:sym typeface="Century Gothic"/>
              </a:rPr>
              <a:t> partnering with DoD organizations to equip the </a:t>
            </a:r>
            <a:r>
              <a:rPr lang="en" sz="1100">
                <a:solidFill>
                  <a:srgbClr val="222222"/>
                </a:solidFill>
                <a:latin typeface="Century Gothic"/>
                <a:ea typeface="Century Gothic"/>
                <a:cs typeface="Century Gothic"/>
                <a:sym typeface="Century Gothic"/>
              </a:rPr>
              <a:t>d</a:t>
            </a:r>
            <a:r>
              <a:rPr lang="en" sz="1100" b="0" i="0" u="none" strike="noStrike" cap="none">
                <a:solidFill>
                  <a:srgbClr val="222222"/>
                </a:solidFill>
                <a:latin typeface="Century Gothic"/>
                <a:ea typeface="Century Gothic"/>
                <a:cs typeface="Century Gothic"/>
                <a:sym typeface="Century Gothic"/>
              </a:rPr>
              <a:t>epartment with the tools to better manage costly, complex, labor-intensive tasks. </a:t>
            </a:r>
            <a:r>
              <a:rPr lang="en" sz="1100">
                <a:solidFill>
                  <a:srgbClr val="222222"/>
                </a:solidFill>
                <a:latin typeface="Century Gothic"/>
                <a:ea typeface="Century Gothic"/>
                <a:cs typeface="Century Gothic"/>
                <a:sym typeface="Century Gothic"/>
              </a:rPr>
              <a:t>We do </a:t>
            </a:r>
            <a:r>
              <a:rPr lang="en" sz="1100" b="0" i="0" u="none" strike="noStrike" cap="none">
                <a:solidFill>
                  <a:srgbClr val="222222"/>
                </a:solidFill>
                <a:latin typeface="Century Gothic"/>
                <a:ea typeface="Century Gothic"/>
                <a:cs typeface="Century Gothic"/>
                <a:sym typeface="Century Gothic"/>
              </a:rPr>
              <a:t>this by providing:</a:t>
            </a:r>
            <a:endParaRPr sz="1100" b="0" i="0" u="none" strike="noStrike" cap="none">
              <a:solidFill>
                <a:srgbClr val="222222"/>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r>
              <a:rPr lang="en" sz="1100" b="0" i="0" u="none" strike="noStrike" cap="none">
                <a:solidFill>
                  <a:srgbClr val="222222"/>
                </a:solidFill>
                <a:latin typeface="Century Gothic"/>
                <a:ea typeface="Century Gothic"/>
                <a:cs typeface="Century Gothic"/>
                <a:sym typeface="Century Gothic"/>
              </a:rPr>
              <a:t> </a:t>
            </a:r>
            <a:endParaRPr>
              <a:solidFill>
                <a:srgbClr val="222222"/>
              </a:solidFill>
            </a:endParaRPr>
          </a:p>
          <a:p>
            <a:pPr marL="228600" marR="0" lvl="0" indent="-228600" algn="l" rtl="0">
              <a:lnSpc>
                <a:spcPct val="100000"/>
              </a:lnSpc>
              <a:spcBef>
                <a:spcPts val="0"/>
              </a:spcBef>
              <a:spcAft>
                <a:spcPts val="0"/>
              </a:spcAft>
              <a:buClr>
                <a:srgbClr val="222222"/>
              </a:buClr>
              <a:buSzPts val="1100"/>
              <a:buFont typeface="Arial"/>
              <a:buAutoNum type="arabicParenR"/>
            </a:pPr>
            <a:r>
              <a:rPr lang="en" sz="1100" b="0" i="0" u="none" strike="noStrike" cap="none">
                <a:solidFill>
                  <a:srgbClr val="222222"/>
                </a:solidFill>
                <a:latin typeface="Century Gothic"/>
                <a:ea typeface="Century Gothic"/>
                <a:cs typeface="Century Gothic"/>
                <a:sym typeface="Century Gothic"/>
              </a:rPr>
              <a:t>A shared service RPA platform that helps </a:t>
            </a:r>
            <a:r>
              <a:rPr lang="en" sz="1100">
                <a:solidFill>
                  <a:srgbClr val="222222"/>
                </a:solidFill>
                <a:latin typeface="Century Gothic"/>
                <a:ea typeface="Century Gothic"/>
                <a:cs typeface="Century Gothic"/>
                <a:sym typeface="Century Gothic"/>
              </a:rPr>
              <a:t>promote </a:t>
            </a:r>
            <a:r>
              <a:rPr lang="en" sz="1100" b="0" i="0" u="none" strike="noStrike" cap="none">
                <a:solidFill>
                  <a:srgbClr val="222222"/>
                </a:solidFill>
                <a:latin typeface="Century Gothic"/>
                <a:ea typeface="Century Gothic"/>
                <a:cs typeface="Century Gothic"/>
                <a:sym typeface="Century Gothic"/>
              </a:rPr>
              <a:t>RPA across the department and </a:t>
            </a:r>
            <a:endParaRPr>
              <a:solidFill>
                <a:srgbClr val="222222"/>
              </a:solidFill>
            </a:endParaRPr>
          </a:p>
          <a:p>
            <a:pPr marL="228600" marR="0" lvl="0" indent="-228600" algn="l" rtl="0">
              <a:lnSpc>
                <a:spcPct val="100000"/>
              </a:lnSpc>
              <a:spcBef>
                <a:spcPts val="0"/>
              </a:spcBef>
              <a:spcAft>
                <a:spcPts val="0"/>
              </a:spcAft>
              <a:buClr>
                <a:srgbClr val="222222"/>
              </a:buClr>
              <a:buSzPts val="1100"/>
              <a:buFont typeface="Arial"/>
              <a:buAutoNum type="arabicParenR"/>
            </a:pPr>
            <a:r>
              <a:rPr lang="en" sz="1100" b="0" i="0" u="none" strike="noStrike" cap="none">
                <a:solidFill>
                  <a:srgbClr val="222222"/>
                </a:solidFill>
                <a:latin typeface="Century Gothic"/>
                <a:ea typeface="Century Gothic"/>
                <a:cs typeface="Century Gothic"/>
                <a:sym typeface="Century Gothic"/>
              </a:rPr>
              <a:t>Automation development support / best practice recommendations.</a:t>
            </a:r>
            <a:endParaRPr>
              <a:solidFill>
                <a:srgbClr val="222222"/>
              </a:solidFill>
            </a:endParaRPr>
          </a:p>
          <a:p>
            <a:pPr marL="0" marR="0" lvl="0" indent="0" algn="l" rtl="0">
              <a:lnSpc>
                <a:spcPct val="100000"/>
              </a:lnSpc>
              <a:spcBef>
                <a:spcPts val="0"/>
              </a:spcBef>
              <a:spcAft>
                <a:spcPts val="0"/>
              </a:spcAft>
              <a:buNone/>
            </a:pPr>
            <a:endParaRPr sz="1100" b="0" i="0" u="none" strike="noStrike" cap="none">
              <a:solidFill>
                <a:srgbClr val="222222"/>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r>
              <a:rPr lang="en" sz="1100" b="0" i="0" u="none" strike="noStrike" cap="none">
                <a:solidFill>
                  <a:srgbClr val="222222"/>
                </a:solidFill>
                <a:latin typeface="Century Gothic"/>
                <a:ea typeface="Century Gothic"/>
                <a:cs typeface="Century Gothic"/>
                <a:sym typeface="Century Gothic"/>
              </a:rPr>
              <a:t>By taking advantage of one or both offerings, DoD organizations </a:t>
            </a:r>
            <a:r>
              <a:rPr lang="en" sz="1100">
                <a:solidFill>
                  <a:srgbClr val="222222"/>
                </a:solidFill>
                <a:latin typeface="Century Gothic"/>
                <a:ea typeface="Century Gothic"/>
                <a:cs typeface="Century Gothic"/>
                <a:sym typeface="Century Gothic"/>
              </a:rPr>
              <a:t>can</a:t>
            </a:r>
            <a:r>
              <a:rPr lang="en" sz="1100" b="0" i="0" u="none" strike="noStrike" cap="none">
                <a:solidFill>
                  <a:srgbClr val="222222"/>
                </a:solidFill>
                <a:latin typeface="Century Gothic"/>
                <a:ea typeface="Century Gothic"/>
                <a:cs typeface="Century Gothic"/>
                <a:sym typeface="Century Gothic"/>
              </a:rPr>
              <a:t> improve their RPA programs</a:t>
            </a:r>
            <a:r>
              <a:rPr lang="en" sz="1100">
                <a:solidFill>
                  <a:srgbClr val="222222"/>
                </a:solidFill>
                <a:latin typeface="Century Gothic"/>
                <a:ea typeface="Century Gothic"/>
                <a:cs typeface="Century Gothic"/>
                <a:sym typeface="Century Gothic"/>
              </a:rPr>
              <a:t>’ </a:t>
            </a:r>
            <a:r>
              <a:rPr lang="en" sz="1100" b="0" i="0" u="none" strike="noStrike" cap="none">
                <a:solidFill>
                  <a:srgbClr val="222222"/>
                </a:solidFill>
                <a:latin typeface="Century Gothic"/>
                <a:ea typeface="Century Gothic"/>
                <a:cs typeface="Century Gothic"/>
                <a:sym typeface="Century Gothic"/>
              </a:rPr>
              <a:t>management, oversight, and scale.</a:t>
            </a:r>
            <a:r>
              <a:rPr lang="en" sz="1100">
                <a:solidFill>
                  <a:srgbClr val="222222"/>
                </a:solidFill>
                <a:latin typeface="Century Gothic"/>
                <a:ea typeface="Century Gothic"/>
                <a:cs typeface="Century Gothic"/>
                <a:sym typeface="Century Gothic"/>
              </a:rPr>
              <a:t> G</a:t>
            </a:r>
            <a:r>
              <a:rPr lang="en" sz="1100" b="0" i="0" u="none" strike="noStrike" cap="none">
                <a:solidFill>
                  <a:srgbClr val="222222"/>
                </a:solidFill>
                <a:latin typeface="Century Gothic"/>
                <a:ea typeface="Century Gothic"/>
                <a:cs typeface="Century Gothic"/>
                <a:sym typeface="Century Gothic"/>
              </a:rPr>
              <a:t>roups that are just getting started have a notable advantage </a:t>
            </a:r>
            <a:r>
              <a:rPr lang="en" sz="1100">
                <a:solidFill>
                  <a:srgbClr val="222222"/>
                </a:solidFill>
                <a:latin typeface="Century Gothic"/>
                <a:ea typeface="Century Gothic"/>
                <a:cs typeface="Century Gothic"/>
                <a:sym typeface="Century Gothic"/>
              </a:rPr>
              <a:t>- a </a:t>
            </a:r>
            <a:r>
              <a:rPr lang="en" sz="1100" b="0" i="0" u="none" strike="noStrike" cap="none">
                <a:solidFill>
                  <a:srgbClr val="222222"/>
                </a:solidFill>
                <a:latin typeface="Century Gothic"/>
                <a:ea typeface="Century Gothic"/>
                <a:cs typeface="Century Gothic"/>
                <a:sym typeface="Century Gothic"/>
              </a:rPr>
              <a:t>fast path to automation success.</a:t>
            </a:r>
            <a:endParaRPr>
              <a:solidFill>
                <a:srgbClr val="222222"/>
              </a:solidFill>
            </a:endParaRPr>
          </a:p>
          <a:p>
            <a:pPr marL="0" marR="0" lvl="0" indent="0" algn="l" rtl="0">
              <a:lnSpc>
                <a:spcPct val="100000"/>
              </a:lnSpc>
              <a:spcBef>
                <a:spcPts val="0"/>
              </a:spcBef>
              <a:spcAft>
                <a:spcPts val="0"/>
              </a:spcAft>
              <a:buNone/>
            </a:pPr>
            <a:endParaRPr sz="1100" b="0" i="0" u="none" strike="noStrike" cap="none">
              <a:solidFill>
                <a:srgbClr val="222222"/>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r>
              <a:rPr lang="en" sz="1100" b="0" i="0" u="none" strike="noStrike" cap="none">
                <a:solidFill>
                  <a:srgbClr val="222222"/>
                </a:solidFill>
                <a:latin typeface="Century Gothic"/>
                <a:ea typeface="Century Gothic"/>
                <a:cs typeface="Century Gothic"/>
                <a:sym typeface="Century Gothic"/>
              </a:rPr>
              <a:t>This shared service collective also encourages automation sharing across the </a:t>
            </a:r>
            <a:r>
              <a:rPr lang="en" sz="1100">
                <a:solidFill>
                  <a:srgbClr val="222222"/>
                </a:solidFill>
                <a:latin typeface="Century Gothic"/>
                <a:ea typeface="Century Gothic"/>
                <a:cs typeface="Century Gothic"/>
                <a:sym typeface="Century Gothic"/>
              </a:rPr>
              <a:t>d</a:t>
            </a:r>
            <a:r>
              <a:rPr lang="en" sz="1100" b="0" i="0" u="none" strike="noStrike" cap="none">
                <a:solidFill>
                  <a:srgbClr val="222222"/>
                </a:solidFill>
                <a:latin typeface="Century Gothic"/>
                <a:ea typeface="Century Gothic"/>
                <a:cs typeface="Century Gothic"/>
                <a:sym typeface="Century Gothic"/>
              </a:rPr>
              <a:t>epartment to minimize duplication and redundancies in automations.</a:t>
            </a:r>
            <a:endParaRPr sz="1100" b="0" i="0" u="none" strike="noStrike" cap="none">
              <a:solidFill>
                <a:srgbClr val="222222"/>
              </a:solidFill>
              <a:latin typeface="Century Gothic"/>
              <a:ea typeface="Century Gothic"/>
              <a:cs typeface="Century Gothic"/>
              <a:sym typeface="Century Gothic"/>
            </a:endParaRPr>
          </a:p>
        </p:txBody>
      </p:sp>
      <p:sp>
        <p:nvSpPr>
          <p:cNvPr id="655" name="Google Shape;655;p36"/>
          <p:cNvSpPr/>
          <p:nvPr/>
        </p:nvSpPr>
        <p:spPr>
          <a:xfrm>
            <a:off x="3931925" y="5024425"/>
            <a:ext cx="3828300" cy="41547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b="1" i="0" u="none" strike="noStrike" cap="none">
                <a:solidFill>
                  <a:srgbClr val="222222"/>
                </a:solidFill>
                <a:highlight>
                  <a:srgbClr val="FFFFFF"/>
                </a:highlight>
                <a:latin typeface="Century Gothic"/>
                <a:ea typeface="Century Gothic"/>
                <a:cs typeface="Century Gothic"/>
                <a:sym typeface="Century Gothic"/>
              </a:rPr>
              <a:t>What’s Next/2022 Goals</a:t>
            </a:r>
            <a:endParaRPr sz="1300">
              <a:solidFill>
                <a:srgbClr val="222222"/>
              </a:solidFill>
            </a:endParaRPr>
          </a:p>
          <a:p>
            <a:pPr marL="285750" marR="0" lvl="0" indent="-304800" algn="l" rtl="0">
              <a:lnSpc>
                <a:spcPct val="115000"/>
              </a:lnSpc>
              <a:spcBef>
                <a:spcPts val="0"/>
              </a:spcBef>
              <a:spcAft>
                <a:spcPts val="0"/>
              </a:spcAft>
              <a:buClr>
                <a:srgbClr val="222222"/>
              </a:buClr>
              <a:buSzPts val="1400"/>
              <a:buFont typeface="Arial"/>
              <a:buChar char="•"/>
            </a:pPr>
            <a:r>
              <a:rPr lang="en" sz="1100" b="1" i="0" u="none" strike="noStrike" cap="none">
                <a:solidFill>
                  <a:srgbClr val="222222"/>
                </a:solidFill>
                <a:highlight>
                  <a:srgbClr val="FFFFFF"/>
                </a:highlight>
                <a:latin typeface="Century Gothic"/>
                <a:ea typeface="Century Gothic"/>
                <a:cs typeface="Century Gothic"/>
                <a:sym typeface="Century Gothic"/>
              </a:rPr>
              <a:t>Expand the use of unattended automations within DoD </a:t>
            </a:r>
            <a:r>
              <a:rPr lang="en" sz="1100" b="0" i="0" u="none" strike="noStrike" cap="none">
                <a:solidFill>
                  <a:srgbClr val="222222"/>
                </a:solidFill>
                <a:highlight>
                  <a:srgbClr val="FFFFFF"/>
                </a:highlight>
                <a:latin typeface="Century Gothic"/>
                <a:ea typeface="Century Gothic"/>
                <a:cs typeface="Century Gothic"/>
                <a:sym typeface="Century Gothic"/>
              </a:rPr>
              <a:t>by obtaining a full ATO for unattended </a:t>
            </a:r>
            <a:r>
              <a:rPr lang="en" sz="1100">
                <a:solidFill>
                  <a:srgbClr val="222222"/>
                </a:solidFill>
                <a:highlight>
                  <a:srgbClr val="FFFFFF"/>
                </a:highlight>
                <a:latin typeface="Century Gothic"/>
                <a:ea typeface="Century Gothic"/>
                <a:cs typeface="Century Gothic"/>
                <a:sym typeface="Century Gothic"/>
              </a:rPr>
              <a:t>automation</a:t>
            </a:r>
            <a:r>
              <a:rPr lang="en" sz="1100" b="0" i="0" u="none" strike="noStrike" cap="none">
                <a:solidFill>
                  <a:srgbClr val="222222"/>
                </a:solidFill>
                <a:highlight>
                  <a:srgbClr val="FFFFFF"/>
                </a:highlight>
                <a:latin typeface="Century Gothic"/>
                <a:ea typeface="Century Gothic"/>
                <a:cs typeface="Century Gothic"/>
                <a:sym typeface="Century Gothic"/>
              </a:rPr>
              <a:t> infrastructure and connecting at least five organizations to the overall solution.</a:t>
            </a:r>
            <a:endParaRPr sz="1100">
              <a:solidFill>
                <a:srgbClr val="222222"/>
              </a:solidFill>
            </a:endParaRPr>
          </a:p>
          <a:p>
            <a:pPr marL="285750" marR="0" lvl="0" indent="-304800" algn="l" rtl="0">
              <a:lnSpc>
                <a:spcPct val="115000"/>
              </a:lnSpc>
              <a:spcBef>
                <a:spcPts val="0"/>
              </a:spcBef>
              <a:spcAft>
                <a:spcPts val="0"/>
              </a:spcAft>
              <a:buClr>
                <a:srgbClr val="222222"/>
              </a:buClr>
              <a:buSzPts val="1400"/>
              <a:buFont typeface="Arial"/>
              <a:buChar char="•"/>
            </a:pPr>
            <a:r>
              <a:rPr lang="en" sz="1100" b="1" i="0" u="none" strike="noStrike" cap="none">
                <a:solidFill>
                  <a:srgbClr val="222222"/>
                </a:solidFill>
                <a:highlight>
                  <a:srgbClr val="FFFFFF"/>
                </a:highlight>
                <a:latin typeface="Century Gothic"/>
                <a:ea typeface="Century Gothic"/>
                <a:cs typeface="Century Gothic"/>
                <a:sym typeface="Century Gothic"/>
              </a:rPr>
              <a:t>Scale existing and new automations to more users/</a:t>
            </a:r>
            <a:r>
              <a:rPr lang="en" sz="1100" b="1">
                <a:solidFill>
                  <a:srgbClr val="222222"/>
                </a:solidFill>
                <a:highlight>
                  <a:srgbClr val="FFFFFF"/>
                </a:highlight>
                <a:latin typeface="Century Gothic"/>
                <a:ea typeface="Century Gothic"/>
                <a:cs typeface="Century Gothic"/>
                <a:sym typeface="Century Gothic"/>
              </a:rPr>
              <a:t>organizations</a:t>
            </a:r>
            <a:r>
              <a:rPr lang="en" sz="1100" b="1" i="0" u="none" strike="noStrike" cap="none">
                <a:solidFill>
                  <a:srgbClr val="222222"/>
                </a:solidFill>
                <a:highlight>
                  <a:srgbClr val="FFFFFF"/>
                </a:highlight>
                <a:latin typeface="Century Gothic"/>
                <a:ea typeface="Century Gothic"/>
                <a:cs typeface="Century Gothic"/>
                <a:sym typeface="Century Gothic"/>
              </a:rPr>
              <a:t>, increasing the impact and benefits of automations. </a:t>
            </a:r>
            <a:r>
              <a:rPr lang="en" sz="1100" b="0" i="0" u="none" strike="noStrike" cap="none">
                <a:solidFill>
                  <a:srgbClr val="222222"/>
                </a:solidFill>
                <a:highlight>
                  <a:srgbClr val="FFFFFF"/>
                </a:highlight>
                <a:latin typeface="Century Gothic"/>
                <a:ea typeface="Century Gothic"/>
                <a:cs typeface="Century Gothic"/>
                <a:sym typeface="Century Gothic"/>
              </a:rPr>
              <a:t>This</a:t>
            </a:r>
            <a:r>
              <a:rPr lang="en" sz="1100" b="1" i="0" u="none" strike="noStrike" cap="none">
                <a:solidFill>
                  <a:srgbClr val="222222"/>
                </a:solidFill>
                <a:highlight>
                  <a:srgbClr val="FFFFFF"/>
                </a:highlight>
                <a:latin typeface="Century Gothic"/>
                <a:ea typeface="Century Gothic"/>
                <a:cs typeface="Century Gothic"/>
                <a:sym typeface="Century Gothic"/>
              </a:rPr>
              <a:t> </a:t>
            </a:r>
            <a:r>
              <a:rPr lang="en" sz="1100" b="0" i="0" u="none" strike="noStrike" cap="none">
                <a:solidFill>
                  <a:srgbClr val="222222"/>
                </a:solidFill>
                <a:highlight>
                  <a:srgbClr val="FFFFFF"/>
                </a:highlight>
                <a:latin typeface="Century Gothic"/>
                <a:ea typeface="Century Gothic"/>
                <a:cs typeface="Century Gothic"/>
                <a:sym typeface="Century Gothic"/>
              </a:rPr>
              <a:t>includes assessing and converting existing attended automations to unattended.</a:t>
            </a:r>
            <a:endParaRPr sz="1100">
              <a:solidFill>
                <a:srgbClr val="222222"/>
              </a:solidFill>
            </a:endParaRPr>
          </a:p>
          <a:p>
            <a:pPr marL="285750" marR="0" lvl="0" indent="-304800" algn="l" rtl="0">
              <a:lnSpc>
                <a:spcPct val="115000"/>
              </a:lnSpc>
              <a:spcBef>
                <a:spcPts val="0"/>
              </a:spcBef>
              <a:spcAft>
                <a:spcPts val="0"/>
              </a:spcAft>
              <a:buClr>
                <a:srgbClr val="222222"/>
              </a:buClr>
              <a:buSzPts val="1400"/>
              <a:buFont typeface="Arial"/>
              <a:buChar char="•"/>
            </a:pPr>
            <a:r>
              <a:rPr lang="en" sz="1100" b="1" i="0" u="none" strike="noStrike" cap="none">
                <a:solidFill>
                  <a:srgbClr val="222222"/>
                </a:solidFill>
                <a:highlight>
                  <a:srgbClr val="FFFFFF"/>
                </a:highlight>
                <a:latin typeface="Century Gothic"/>
                <a:ea typeface="Century Gothic"/>
                <a:cs typeface="Century Gothic"/>
                <a:sym typeface="Century Gothic"/>
              </a:rPr>
              <a:t>Continually assess</a:t>
            </a:r>
            <a:r>
              <a:rPr lang="en" sz="1100" b="1">
                <a:solidFill>
                  <a:srgbClr val="222222"/>
                </a:solidFill>
                <a:highlight>
                  <a:srgbClr val="FFFFFF"/>
                </a:highlight>
                <a:latin typeface="Century Gothic"/>
                <a:ea typeface="Century Gothic"/>
                <a:cs typeface="Century Gothic"/>
                <a:sym typeface="Century Gothic"/>
              </a:rPr>
              <a:t>ing</a:t>
            </a:r>
            <a:r>
              <a:rPr lang="en" sz="1100" b="1" i="0" u="none" strike="noStrike" cap="none">
                <a:solidFill>
                  <a:srgbClr val="222222"/>
                </a:solidFill>
                <a:highlight>
                  <a:srgbClr val="FFFFFF"/>
                </a:highlight>
                <a:latin typeface="Century Gothic"/>
                <a:ea typeface="Century Gothic"/>
                <a:cs typeface="Century Gothic"/>
                <a:sym typeface="Century Gothic"/>
              </a:rPr>
              <a:t> new/</a:t>
            </a:r>
            <a:r>
              <a:rPr lang="en" sz="1100" b="1">
                <a:solidFill>
                  <a:srgbClr val="222222"/>
                </a:solidFill>
                <a:highlight>
                  <a:srgbClr val="FFFFFF"/>
                </a:highlight>
                <a:latin typeface="Century Gothic"/>
                <a:ea typeface="Century Gothic"/>
                <a:cs typeface="Century Gothic"/>
                <a:sym typeface="Century Gothic"/>
              </a:rPr>
              <a:t>more</a:t>
            </a:r>
            <a:r>
              <a:rPr lang="en" sz="1100" b="1" i="0" u="none" strike="noStrike" cap="none">
                <a:solidFill>
                  <a:srgbClr val="222222"/>
                </a:solidFill>
                <a:highlight>
                  <a:srgbClr val="FFFFFF"/>
                </a:highlight>
                <a:latin typeface="Century Gothic"/>
                <a:ea typeface="Century Gothic"/>
                <a:cs typeface="Century Gothic"/>
                <a:sym typeface="Century Gothic"/>
              </a:rPr>
              <a:t> automation tools </a:t>
            </a:r>
            <a:r>
              <a:rPr lang="en" sz="1100" b="0" i="0" u="none" strike="noStrike" cap="none">
                <a:solidFill>
                  <a:srgbClr val="222222"/>
                </a:solidFill>
                <a:highlight>
                  <a:srgbClr val="FFFFFF"/>
                </a:highlight>
                <a:latin typeface="Century Gothic"/>
                <a:ea typeface="Century Gothic"/>
                <a:cs typeface="Century Gothic"/>
                <a:sym typeface="Century Gothic"/>
              </a:rPr>
              <a:t>for </a:t>
            </a:r>
            <a:r>
              <a:rPr lang="en" sz="1100">
                <a:solidFill>
                  <a:srgbClr val="222222"/>
                </a:solidFill>
                <a:highlight>
                  <a:srgbClr val="FFFFFF"/>
                </a:highlight>
                <a:latin typeface="Century Gothic"/>
                <a:ea typeface="Century Gothic"/>
                <a:cs typeface="Century Gothic"/>
                <a:sym typeface="Century Gothic"/>
              </a:rPr>
              <a:t>including</a:t>
            </a:r>
            <a:r>
              <a:rPr lang="en" sz="1100" b="0" i="0" u="none" strike="noStrike" cap="none">
                <a:solidFill>
                  <a:srgbClr val="222222"/>
                </a:solidFill>
                <a:highlight>
                  <a:srgbClr val="FFFFFF"/>
                </a:highlight>
                <a:latin typeface="Century Gothic"/>
                <a:ea typeface="Century Gothic"/>
                <a:cs typeface="Century Gothic"/>
                <a:sym typeface="Century Gothic"/>
              </a:rPr>
              <a:t> into our shared service platform offerings.</a:t>
            </a:r>
            <a:endParaRPr sz="1100">
              <a:solidFill>
                <a:srgbClr val="222222"/>
              </a:solidFill>
            </a:endParaRPr>
          </a:p>
          <a:p>
            <a:pPr marL="285750" marR="0" lvl="0" indent="-304800" algn="l" rtl="0">
              <a:lnSpc>
                <a:spcPct val="115000"/>
              </a:lnSpc>
              <a:spcBef>
                <a:spcPts val="0"/>
              </a:spcBef>
              <a:spcAft>
                <a:spcPts val="0"/>
              </a:spcAft>
              <a:buClr>
                <a:srgbClr val="222222"/>
              </a:buClr>
              <a:buSzPts val="1400"/>
              <a:buFont typeface="Arial"/>
              <a:buChar char="•"/>
            </a:pPr>
            <a:r>
              <a:rPr lang="en" sz="1100" b="1" i="0" u="none" strike="noStrike" cap="none">
                <a:solidFill>
                  <a:srgbClr val="222222"/>
                </a:solidFill>
                <a:highlight>
                  <a:srgbClr val="FFFFFF"/>
                </a:highlight>
                <a:latin typeface="Century Gothic"/>
                <a:ea typeface="Century Gothic"/>
                <a:cs typeface="Century Gothic"/>
                <a:sym typeface="Century Gothic"/>
              </a:rPr>
              <a:t>Increase us</a:t>
            </a:r>
            <a:r>
              <a:rPr lang="en" sz="1100" b="1">
                <a:solidFill>
                  <a:srgbClr val="222222"/>
                </a:solidFill>
                <a:highlight>
                  <a:srgbClr val="FFFFFF"/>
                </a:highlight>
                <a:latin typeface="Century Gothic"/>
                <a:ea typeface="Century Gothic"/>
                <a:cs typeface="Century Gothic"/>
                <a:sym typeface="Century Gothic"/>
              </a:rPr>
              <a:t>ing intelligent</a:t>
            </a:r>
            <a:r>
              <a:rPr lang="en" sz="1100" b="1" i="0" u="none" strike="noStrike" cap="none">
                <a:solidFill>
                  <a:srgbClr val="222222"/>
                </a:solidFill>
                <a:highlight>
                  <a:srgbClr val="FFFFFF"/>
                </a:highlight>
                <a:latin typeface="Century Gothic"/>
                <a:ea typeface="Century Gothic"/>
                <a:cs typeface="Century Gothic"/>
                <a:sym typeface="Century Gothic"/>
              </a:rPr>
              <a:t> automation </a:t>
            </a:r>
            <a:r>
              <a:rPr lang="en" sz="1100" b="0" i="0" u="none" strike="noStrike" cap="none">
                <a:solidFill>
                  <a:srgbClr val="222222"/>
                </a:solidFill>
                <a:highlight>
                  <a:srgbClr val="FFFFFF"/>
                </a:highlight>
                <a:latin typeface="Century Gothic"/>
                <a:ea typeface="Century Gothic"/>
                <a:cs typeface="Century Gothic"/>
                <a:sym typeface="Century Gothic"/>
              </a:rPr>
              <a:t>(ex: machine learning), with RPA.</a:t>
            </a:r>
            <a:endParaRPr sz="1100" b="0" i="0" u="none" strike="noStrike" cap="none">
              <a:solidFill>
                <a:srgbClr val="222222"/>
              </a:solidFill>
              <a:highlight>
                <a:srgbClr val="FFFFFF"/>
              </a:highlight>
              <a:latin typeface="Century Gothic"/>
              <a:ea typeface="Century Gothic"/>
              <a:cs typeface="Century Gothic"/>
              <a:sym typeface="Century Gothic"/>
            </a:endParaRPr>
          </a:p>
          <a:p>
            <a:pPr marL="285750" marR="0" lvl="0" indent="-304800" algn="l" rtl="0">
              <a:lnSpc>
                <a:spcPct val="115000"/>
              </a:lnSpc>
              <a:spcBef>
                <a:spcPts val="0"/>
              </a:spcBef>
              <a:spcAft>
                <a:spcPts val="0"/>
              </a:spcAft>
              <a:buClr>
                <a:srgbClr val="222222"/>
              </a:buClr>
              <a:buSzPts val="1400"/>
              <a:buFont typeface="Arial"/>
              <a:buChar char="•"/>
            </a:pPr>
            <a:r>
              <a:rPr lang="en" sz="1100" b="0" i="0" u="none" strike="noStrike" cap="none">
                <a:solidFill>
                  <a:srgbClr val="222222"/>
                </a:solidFill>
                <a:highlight>
                  <a:srgbClr val="FFFFFF"/>
                </a:highlight>
                <a:latin typeface="Century Gothic"/>
                <a:ea typeface="Century Gothic"/>
                <a:cs typeface="Century Gothic"/>
                <a:sym typeface="Century Gothic"/>
              </a:rPr>
              <a:t>Continue to </a:t>
            </a:r>
            <a:r>
              <a:rPr lang="en" sz="1100" b="1" i="0" u="none" strike="noStrike" cap="none">
                <a:solidFill>
                  <a:srgbClr val="222222"/>
                </a:solidFill>
                <a:highlight>
                  <a:srgbClr val="FFFFFF"/>
                </a:highlight>
                <a:latin typeface="Century Gothic"/>
                <a:ea typeface="Century Gothic"/>
                <a:cs typeface="Century Gothic"/>
                <a:sym typeface="Century Gothic"/>
              </a:rPr>
              <a:t>improve Center of Excellence to ensure best practices in automation development</a:t>
            </a:r>
            <a:r>
              <a:rPr lang="en" sz="1100" b="0" i="0" u="none" strike="noStrike" cap="none">
                <a:solidFill>
                  <a:srgbClr val="222222"/>
                </a:solidFill>
                <a:highlight>
                  <a:srgbClr val="FFFFFF"/>
                </a:highlight>
                <a:latin typeface="Century Gothic"/>
                <a:ea typeface="Century Gothic"/>
                <a:cs typeface="Century Gothic"/>
                <a:sym typeface="Century Gothic"/>
              </a:rPr>
              <a:t>. This includes enhancing our automation candidate </a:t>
            </a:r>
            <a:r>
              <a:rPr lang="en" sz="1100">
                <a:solidFill>
                  <a:srgbClr val="222222"/>
                </a:solidFill>
                <a:highlight>
                  <a:srgbClr val="FFFFFF"/>
                </a:highlight>
                <a:latin typeface="Century Gothic"/>
                <a:ea typeface="Century Gothic"/>
                <a:cs typeface="Century Gothic"/>
                <a:sym typeface="Century Gothic"/>
              </a:rPr>
              <a:t>questionnaire</a:t>
            </a:r>
            <a:r>
              <a:rPr lang="en" sz="1100" b="0" i="0" u="none" strike="noStrike" cap="none">
                <a:solidFill>
                  <a:srgbClr val="222222"/>
                </a:solidFill>
                <a:highlight>
                  <a:srgbClr val="FFFFFF"/>
                </a:highlight>
                <a:latin typeface="Century Gothic"/>
                <a:ea typeface="Century Gothic"/>
                <a:cs typeface="Century Gothic"/>
                <a:sym typeface="Century Gothic"/>
              </a:rPr>
              <a:t> and intake process.</a:t>
            </a:r>
            <a:endParaRPr sz="1100" b="1" i="0" u="none" strike="noStrike" cap="none">
              <a:solidFill>
                <a:srgbClr val="222222"/>
              </a:solidFill>
              <a:highlight>
                <a:srgbClr val="FFFFFF"/>
              </a:highlight>
              <a:latin typeface="Century Gothic"/>
              <a:ea typeface="Century Gothic"/>
              <a:cs typeface="Century Gothic"/>
              <a:sym typeface="Century Gothic"/>
            </a:endParaRPr>
          </a:p>
        </p:txBody>
      </p:sp>
      <p:sp>
        <p:nvSpPr>
          <p:cNvPr id="656" name="Google Shape;656;p36"/>
          <p:cNvSpPr/>
          <p:nvPr/>
        </p:nvSpPr>
        <p:spPr>
          <a:xfrm>
            <a:off x="0" y="9305900"/>
            <a:ext cx="7772400" cy="283200"/>
          </a:xfrm>
          <a:prstGeom prst="rect">
            <a:avLst/>
          </a:prstGeom>
          <a:solidFill>
            <a:srgbClr val="666666"/>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FFFFFF"/>
                </a:solidFill>
                <a:latin typeface="Century Gothic"/>
                <a:ea typeface="Century Gothic"/>
                <a:cs typeface="Century Gothic"/>
                <a:sym typeface="Century Gothic"/>
              </a:rPr>
              <a:t>Program Lead and POC:</a:t>
            </a:r>
            <a:r>
              <a:rPr lang="en" sz="1000" b="0" i="0" u="none" strike="noStrike" cap="none">
                <a:solidFill>
                  <a:srgbClr val="FFFFFF"/>
                </a:solidFill>
                <a:latin typeface="Century Gothic"/>
                <a:ea typeface="Century Gothic"/>
                <a:cs typeface="Century Gothic"/>
                <a:sym typeface="Century Gothic"/>
              </a:rPr>
              <a:t> Erica Thomas, RPA Project Manager </a:t>
            </a:r>
            <a:endParaRPr sz="1000" b="0" i="0" u="none" strike="noStrike" cap="none">
              <a:solidFill>
                <a:srgbClr val="FFFFFF"/>
              </a:solidFill>
              <a:latin typeface="Century Gothic"/>
              <a:ea typeface="Century Gothic"/>
              <a:cs typeface="Century Gothic"/>
              <a:sym typeface="Century Gothic"/>
            </a:endParaRPr>
          </a:p>
        </p:txBody>
      </p:sp>
      <p:sp>
        <p:nvSpPr>
          <p:cNvPr id="657" name="Google Shape;657;p36" descr="Program Spotlight: Office of the Under Secretary of Defense Comptroller (OUSD(C)) RPA Center of Excellence" title="Title - Program Spotlight: Office of the Under Secretary of Defense Comptroller (OUSD(C)) RPA Center of Excellence"/>
          <p:cNvSpPr>
            <a:spLocks noGrp="1"/>
          </p:cNvSpPr>
          <p:nvPr>
            <p:ph type="title" idx="4294967295"/>
          </p:nvPr>
        </p:nvSpPr>
        <p:spPr>
          <a:xfrm>
            <a:off x="0" y="310575"/>
            <a:ext cx="75966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Pts val="2400"/>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Program Spotlight: </a:t>
            </a:r>
            <a:r>
              <a:rPr kumimoji="0" lang="en-US" sz="23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Office of the Under Secretary of Defense Comptroller (OUSD(C)) RPA Center of Excellence</a:t>
            </a:r>
          </a:p>
        </p:txBody>
      </p:sp>
      <p:sp>
        <p:nvSpPr>
          <p:cNvPr id="658" name="Google Shape;658;p36" descr="Program Lead and POC: Erica Thomas, RPA Project Manager" title="Program Lead and POC: Erica Thomas, RPA Project Manager"/>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 sz="1400" b="1" i="0" u="none" strike="noStrike" cap="none">
                <a:solidFill>
                  <a:srgbClr val="FF4949"/>
                </a:solidFill>
                <a:latin typeface="Century Gothic"/>
                <a:ea typeface="Century Gothic"/>
                <a:cs typeface="Century Gothic"/>
                <a:sym typeface="Century Gothic"/>
              </a:rPr>
              <a:t>digital.gov/communities/rpa</a:t>
            </a:r>
            <a:endParaRPr sz="1700" b="1" i="0" u="none" strike="noStrike" cap="none">
              <a:solidFill>
                <a:srgbClr val="FF4949"/>
              </a:solidFill>
              <a:latin typeface="Arial"/>
              <a:ea typeface="Arial"/>
              <a:cs typeface="Arial"/>
              <a:sym typeface="Arial"/>
            </a:endParaRPr>
          </a:p>
        </p:txBody>
      </p:sp>
      <p:sp>
        <p:nvSpPr>
          <p:cNvPr id="659" name="Google Shape;659;p36"/>
          <p:cNvSpPr txBox="1"/>
          <p:nvPr/>
        </p:nvSpPr>
        <p:spPr>
          <a:xfrm>
            <a:off x="3931920" y="1399225"/>
            <a:ext cx="3828300" cy="358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222222"/>
                </a:solidFill>
                <a:latin typeface="Century Gothic"/>
                <a:ea typeface="Century Gothic"/>
                <a:cs typeface="Century Gothic"/>
                <a:sym typeface="Century Gothic"/>
              </a:rPr>
              <a:t>RPA Use Case Spotlight</a:t>
            </a:r>
            <a:endParaRPr sz="1200" b="1" i="0" u="none" strike="noStrike" cap="none">
              <a:solidFill>
                <a:srgbClr val="222222"/>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r>
              <a:rPr lang="en" sz="1100" b="0" i="0" u="none" strike="noStrike" cap="none">
                <a:solidFill>
                  <a:srgbClr val="222222"/>
                </a:solidFill>
                <a:latin typeface="Century Gothic"/>
                <a:ea typeface="Century Gothic"/>
                <a:cs typeface="Century Gothic"/>
                <a:sym typeface="Century Gothic"/>
              </a:rPr>
              <a:t>In </a:t>
            </a:r>
            <a:r>
              <a:rPr lang="en" sz="1100" b="1" i="0" u="none" strike="noStrike" cap="none">
                <a:solidFill>
                  <a:srgbClr val="222222"/>
                </a:solidFill>
                <a:latin typeface="Century Gothic"/>
                <a:ea typeface="Century Gothic"/>
                <a:cs typeface="Century Gothic"/>
                <a:sym typeface="Century Gothic"/>
              </a:rPr>
              <a:t>the first-ever use case for unattended RPA in Advana</a:t>
            </a:r>
            <a:r>
              <a:rPr lang="en" sz="1100" b="0" i="0" u="none" strike="noStrike" cap="none">
                <a:solidFill>
                  <a:srgbClr val="222222"/>
                </a:solidFill>
                <a:latin typeface="Century Gothic"/>
                <a:ea typeface="Century Gothic"/>
                <a:cs typeface="Century Gothic"/>
                <a:sym typeface="Century Gothic"/>
              </a:rPr>
              <a:t>, </a:t>
            </a:r>
            <a:r>
              <a:rPr lang="en" sz="1100">
                <a:solidFill>
                  <a:srgbClr val="222222"/>
                </a:solidFill>
                <a:latin typeface="Century Gothic"/>
                <a:ea typeface="Century Gothic"/>
                <a:cs typeface="Century Gothic"/>
                <a:sym typeface="Century Gothic"/>
              </a:rPr>
              <a:t>our</a:t>
            </a:r>
            <a:r>
              <a:rPr lang="en" sz="1100" b="0" i="0" u="none" strike="noStrike" cap="none">
                <a:solidFill>
                  <a:srgbClr val="222222"/>
                </a:solidFill>
                <a:latin typeface="Century Gothic"/>
                <a:ea typeface="Century Gothic"/>
                <a:cs typeface="Century Gothic"/>
                <a:sym typeface="Century Gothic"/>
              </a:rPr>
              <a:t> team developed the Firefly automation to supply </a:t>
            </a:r>
            <a:r>
              <a:rPr lang="en" sz="1100" b="1" i="0" u="none" strike="noStrike" cap="none">
                <a:solidFill>
                  <a:srgbClr val="222222"/>
                </a:solidFill>
                <a:latin typeface="Century Gothic"/>
                <a:ea typeface="Century Gothic"/>
                <a:cs typeface="Century Gothic"/>
                <a:sym typeface="Century Gothic"/>
              </a:rPr>
              <a:t>Afghanistan evacuation data to DoD leaders</a:t>
            </a:r>
            <a:r>
              <a:rPr lang="en" sz="1100" b="0" i="0" u="none" strike="noStrike" cap="none">
                <a:solidFill>
                  <a:srgbClr val="222222"/>
                </a:solidFill>
                <a:latin typeface="Century Gothic"/>
                <a:ea typeface="Century Gothic"/>
                <a:cs typeface="Century Gothic"/>
                <a:sym typeface="Century Gothic"/>
              </a:rPr>
              <a:t>.  </a:t>
            </a:r>
            <a:endParaRPr>
              <a:solidFill>
                <a:srgbClr val="222222"/>
              </a:solidFill>
            </a:endParaRPr>
          </a:p>
          <a:p>
            <a:pPr marL="0" marR="0" lvl="0" indent="0" algn="l" rtl="0">
              <a:lnSpc>
                <a:spcPct val="100000"/>
              </a:lnSpc>
              <a:spcBef>
                <a:spcPts val="0"/>
              </a:spcBef>
              <a:spcAft>
                <a:spcPts val="0"/>
              </a:spcAft>
              <a:buNone/>
            </a:pPr>
            <a:endParaRPr sz="1100" b="0" i="0" u="none" strike="noStrike" cap="none">
              <a:solidFill>
                <a:srgbClr val="222222"/>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r>
              <a:rPr lang="en" sz="1100">
                <a:solidFill>
                  <a:srgbClr val="222222"/>
                </a:solidFill>
                <a:latin typeface="Century Gothic"/>
                <a:ea typeface="Century Gothic"/>
                <a:cs typeface="Century Gothic"/>
                <a:sym typeface="Century Gothic"/>
              </a:rPr>
              <a:t>We</a:t>
            </a:r>
            <a:r>
              <a:rPr lang="en" sz="1100" b="0" i="0" u="none" strike="noStrike" cap="none">
                <a:solidFill>
                  <a:srgbClr val="222222"/>
                </a:solidFill>
                <a:latin typeface="Century Gothic"/>
                <a:ea typeface="Century Gothic"/>
                <a:cs typeface="Century Gothic"/>
                <a:sym typeface="Century Gothic"/>
              </a:rPr>
              <a:t> required faster access to U.S. Customs and Border Patrol data on Afghanistan evacuees. To answer the call, </a:t>
            </a:r>
            <a:r>
              <a:rPr lang="en" sz="1100" b="1">
                <a:solidFill>
                  <a:srgbClr val="222222"/>
                </a:solidFill>
                <a:latin typeface="Century Gothic"/>
                <a:ea typeface="Century Gothic"/>
                <a:cs typeface="Century Gothic"/>
                <a:sym typeface="Century Gothic"/>
              </a:rPr>
              <a:t>we</a:t>
            </a:r>
            <a:r>
              <a:rPr lang="en" sz="1100" b="1" i="0" u="none" strike="noStrike" cap="none">
                <a:solidFill>
                  <a:srgbClr val="222222"/>
                </a:solidFill>
                <a:latin typeface="Century Gothic"/>
                <a:ea typeface="Century Gothic"/>
                <a:cs typeface="Century Gothic"/>
                <a:sym typeface="Century Gothic"/>
              </a:rPr>
              <a:t> developed and deployed a bot in 48 hours</a:t>
            </a:r>
            <a:r>
              <a:rPr lang="en" sz="1100" b="0" i="0" u="none" strike="noStrike" cap="none">
                <a:solidFill>
                  <a:srgbClr val="222222"/>
                </a:solidFill>
                <a:latin typeface="Century Gothic"/>
                <a:ea typeface="Century Gothic"/>
                <a:cs typeface="Century Gothic"/>
                <a:sym typeface="Century Gothic"/>
              </a:rPr>
              <a:t> to retrieve this data and </a:t>
            </a:r>
            <a:r>
              <a:rPr lang="en" sz="1100">
                <a:solidFill>
                  <a:srgbClr val="222222"/>
                </a:solidFill>
                <a:latin typeface="Century Gothic"/>
                <a:ea typeface="Century Gothic"/>
                <a:cs typeface="Century Gothic"/>
                <a:sym typeface="Century Gothic"/>
              </a:rPr>
              <a:t>then </a:t>
            </a:r>
            <a:r>
              <a:rPr lang="en" sz="1100" b="0" i="0" u="none" strike="noStrike" cap="none">
                <a:solidFill>
                  <a:srgbClr val="222222"/>
                </a:solidFill>
                <a:latin typeface="Century Gothic"/>
                <a:ea typeface="Century Gothic"/>
                <a:cs typeface="Century Gothic"/>
                <a:sym typeface="Century Gothic"/>
              </a:rPr>
              <a:t>store it in an environment that provides close to real-time data reporting on evacuation statistics.</a:t>
            </a:r>
            <a:endParaRPr>
              <a:solidFill>
                <a:srgbClr val="222222"/>
              </a:solidFill>
            </a:endParaRPr>
          </a:p>
          <a:p>
            <a:pPr marL="0" marR="0" lvl="0" indent="0" algn="l" rtl="0">
              <a:lnSpc>
                <a:spcPct val="100000"/>
              </a:lnSpc>
              <a:spcBef>
                <a:spcPts val="0"/>
              </a:spcBef>
              <a:spcAft>
                <a:spcPts val="0"/>
              </a:spcAft>
              <a:buNone/>
            </a:pPr>
            <a:endParaRPr sz="1100" b="0" i="0" u="none" strike="noStrike" cap="none">
              <a:solidFill>
                <a:srgbClr val="222222"/>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r>
              <a:rPr lang="en" sz="1100" b="0" i="0" u="none" strike="noStrike" cap="none">
                <a:solidFill>
                  <a:srgbClr val="222222"/>
                </a:solidFill>
                <a:latin typeface="Century Gothic"/>
                <a:ea typeface="Century Gothic"/>
                <a:cs typeface="Century Gothic"/>
                <a:sym typeface="Century Gothic"/>
              </a:rPr>
              <a:t>By using unattended RPA, </a:t>
            </a:r>
            <a:r>
              <a:rPr lang="en" sz="1100">
                <a:solidFill>
                  <a:srgbClr val="222222"/>
                </a:solidFill>
                <a:latin typeface="Century Gothic"/>
                <a:ea typeface="Century Gothic"/>
                <a:cs typeface="Century Gothic"/>
                <a:sym typeface="Century Gothic"/>
              </a:rPr>
              <a:t>we</a:t>
            </a:r>
            <a:r>
              <a:rPr lang="en" sz="1100" b="0" i="0" u="none" strike="noStrike" cap="none">
                <a:solidFill>
                  <a:srgbClr val="222222"/>
                </a:solidFill>
                <a:latin typeface="Century Gothic"/>
                <a:ea typeface="Century Gothic"/>
                <a:cs typeface="Century Gothic"/>
                <a:sym typeface="Century Gothic"/>
              </a:rPr>
              <a:t> gather reports around the clock and </a:t>
            </a:r>
            <a:r>
              <a:rPr lang="en" sz="1100">
                <a:solidFill>
                  <a:srgbClr val="222222"/>
                </a:solidFill>
                <a:latin typeface="Century Gothic"/>
                <a:ea typeface="Century Gothic"/>
                <a:cs typeface="Century Gothic"/>
                <a:sym typeface="Century Gothic"/>
              </a:rPr>
              <a:t>reduce </a:t>
            </a:r>
            <a:r>
              <a:rPr lang="en" sz="1100" b="0" i="0" u="none" strike="noStrike" cap="none">
                <a:solidFill>
                  <a:srgbClr val="222222"/>
                </a:solidFill>
                <a:latin typeface="Century Gothic"/>
                <a:ea typeface="Century Gothic"/>
                <a:cs typeface="Century Gothic"/>
                <a:sym typeface="Century Gothic"/>
              </a:rPr>
              <a:t>the need for manual initiation. Unattended automations can be scheduled to run at any time and at any given frequency, providing a constant flow of dynamic data for continu</a:t>
            </a:r>
            <a:r>
              <a:rPr lang="en" sz="1100">
                <a:solidFill>
                  <a:srgbClr val="222222"/>
                </a:solidFill>
                <a:latin typeface="Century Gothic"/>
                <a:ea typeface="Century Gothic"/>
                <a:cs typeface="Century Gothic"/>
                <a:sym typeface="Century Gothic"/>
              </a:rPr>
              <a:t>ed</a:t>
            </a:r>
            <a:r>
              <a:rPr lang="en" sz="1100" b="0" i="0" u="none" strike="noStrike" cap="none">
                <a:solidFill>
                  <a:srgbClr val="222222"/>
                </a:solidFill>
                <a:latin typeface="Century Gothic"/>
                <a:ea typeface="Century Gothic"/>
                <a:cs typeface="Century Gothic"/>
                <a:sym typeface="Century Gothic"/>
              </a:rPr>
              <a:t> analysis. The Afghanistan Evacuation automation saves an estimated</a:t>
            </a:r>
            <a:r>
              <a:rPr lang="en" sz="1100" i="0" u="none" strike="noStrike" cap="none">
                <a:solidFill>
                  <a:srgbClr val="222222"/>
                </a:solidFill>
                <a:latin typeface="Century Gothic"/>
                <a:ea typeface="Century Gothic"/>
                <a:cs typeface="Century Gothic"/>
                <a:sym typeface="Century Gothic"/>
              </a:rPr>
              <a:t> 150 labor hours</a:t>
            </a:r>
            <a:r>
              <a:rPr lang="en" sz="1100" b="1" i="0" u="none" strike="noStrike" cap="none">
                <a:solidFill>
                  <a:srgbClr val="222222"/>
                </a:solidFill>
                <a:latin typeface="Century Gothic"/>
                <a:ea typeface="Century Gothic"/>
                <a:cs typeface="Century Gothic"/>
                <a:sym typeface="Century Gothic"/>
              </a:rPr>
              <a:t> </a:t>
            </a:r>
            <a:r>
              <a:rPr lang="en" sz="1100" b="0" i="0" u="none" strike="noStrike" cap="none">
                <a:solidFill>
                  <a:srgbClr val="222222"/>
                </a:solidFill>
                <a:latin typeface="Century Gothic"/>
                <a:ea typeface="Century Gothic"/>
                <a:cs typeface="Century Gothic"/>
                <a:sym typeface="Century Gothic"/>
              </a:rPr>
              <a:t>per month.</a:t>
            </a:r>
            <a:endParaRPr>
              <a:solidFill>
                <a:srgbClr val="222222"/>
              </a:solidFill>
            </a:endParaRPr>
          </a:p>
        </p:txBody>
      </p:sp>
      <p:sp>
        <p:nvSpPr>
          <p:cNvPr id="660" name="Google Shape;660;p36"/>
          <p:cNvSpPr txBox="1"/>
          <p:nvPr/>
        </p:nvSpPr>
        <p:spPr>
          <a:xfrm>
            <a:off x="163286" y="1399225"/>
            <a:ext cx="3756300" cy="392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222222"/>
                </a:solidFill>
                <a:latin typeface="Century Gothic"/>
                <a:ea typeface="Century Gothic"/>
                <a:cs typeface="Century Gothic"/>
                <a:sym typeface="Century Gothic"/>
              </a:rPr>
              <a:t>Top </a:t>
            </a:r>
            <a:r>
              <a:rPr lang="en" sz="1200" b="1">
                <a:solidFill>
                  <a:srgbClr val="222222"/>
                </a:solidFill>
                <a:latin typeface="Century Gothic"/>
                <a:ea typeface="Century Gothic"/>
                <a:cs typeface="Century Gothic"/>
                <a:sym typeface="Century Gothic"/>
              </a:rPr>
              <a:t>Five</a:t>
            </a:r>
            <a:r>
              <a:rPr lang="en" sz="1200" b="1" i="0" u="none" strike="noStrike" cap="none">
                <a:solidFill>
                  <a:srgbClr val="222222"/>
                </a:solidFill>
                <a:latin typeface="Century Gothic"/>
                <a:ea typeface="Century Gothic"/>
                <a:cs typeface="Century Gothic"/>
                <a:sym typeface="Century Gothic"/>
              </a:rPr>
              <a:t> Program Successes </a:t>
            </a:r>
            <a:endParaRPr sz="1200" b="0" i="0" u="none" strike="noStrike" cap="none">
              <a:solidFill>
                <a:srgbClr val="222222"/>
              </a:solidFill>
              <a:highlight>
                <a:srgbClr val="FFFFFF"/>
              </a:highlight>
              <a:latin typeface="Century Gothic"/>
              <a:ea typeface="Century Gothic"/>
              <a:cs typeface="Century Gothic"/>
              <a:sym typeface="Century Gothic"/>
            </a:endParaRPr>
          </a:p>
          <a:p>
            <a:pPr marL="228600" marR="0" lvl="0" indent="-228600" algn="l" rtl="0">
              <a:lnSpc>
                <a:spcPct val="100000"/>
              </a:lnSpc>
              <a:spcBef>
                <a:spcPts val="0"/>
              </a:spcBef>
              <a:spcAft>
                <a:spcPts val="0"/>
              </a:spcAft>
              <a:buClr>
                <a:srgbClr val="222222"/>
              </a:buClr>
              <a:buSzPts val="1100"/>
              <a:buAutoNum type="arabicPeriod"/>
            </a:pPr>
            <a:r>
              <a:rPr lang="en" sz="1100">
                <a:solidFill>
                  <a:srgbClr val="222222"/>
                </a:solidFill>
                <a:latin typeface="Century Gothic"/>
                <a:ea typeface="Century Gothic"/>
                <a:cs typeface="Century Gothic"/>
                <a:sym typeface="Century Gothic"/>
              </a:rPr>
              <a:t>The Office of the Under Secretary of Defense Comptroller (OUSD(C)) d</a:t>
            </a:r>
            <a:r>
              <a:rPr lang="en" sz="1100" b="0" i="0" u="none" strike="noStrike" cap="none">
                <a:solidFill>
                  <a:srgbClr val="222222"/>
                </a:solidFill>
                <a:latin typeface="Century Gothic"/>
                <a:ea typeface="Century Gothic"/>
                <a:cs typeface="Century Gothic"/>
                <a:sym typeface="Century Gothic"/>
              </a:rPr>
              <a:t>eployed a </a:t>
            </a:r>
            <a:r>
              <a:rPr lang="en" sz="1100" b="1" i="0" u="none" strike="noStrike" cap="none">
                <a:solidFill>
                  <a:srgbClr val="222222"/>
                </a:solidFill>
                <a:latin typeface="Century Gothic"/>
                <a:ea typeface="Century Gothic"/>
                <a:cs typeface="Century Gothic"/>
                <a:sym typeface="Century Gothic"/>
              </a:rPr>
              <a:t>DoD </a:t>
            </a:r>
            <a:r>
              <a:rPr lang="en" sz="1100" b="1">
                <a:solidFill>
                  <a:srgbClr val="222222"/>
                </a:solidFill>
                <a:latin typeface="Century Gothic"/>
                <a:ea typeface="Century Gothic"/>
                <a:cs typeface="Century Gothic"/>
                <a:sym typeface="Century Gothic"/>
              </a:rPr>
              <a:t>e</a:t>
            </a:r>
            <a:r>
              <a:rPr lang="en" sz="1100" b="1" i="0" u="none" strike="noStrike" cap="none">
                <a:solidFill>
                  <a:srgbClr val="222222"/>
                </a:solidFill>
                <a:latin typeface="Century Gothic"/>
                <a:ea typeface="Century Gothic"/>
                <a:cs typeface="Century Gothic"/>
                <a:sym typeface="Century Gothic"/>
              </a:rPr>
              <a:t>nterprisewide shared service RPA platform</a:t>
            </a:r>
            <a:r>
              <a:rPr lang="en" sz="1100" b="0" i="0" u="none" strike="noStrike" cap="none">
                <a:solidFill>
                  <a:srgbClr val="222222"/>
                </a:solidFill>
                <a:latin typeface="Century Gothic"/>
                <a:ea typeface="Century Gothic"/>
                <a:cs typeface="Century Gothic"/>
                <a:sym typeface="Century Gothic"/>
              </a:rPr>
              <a:t> that provides multiple RPA </a:t>
            </a:r>
            <a:r>
              <a:rPr lang="en" sz="1100">
                <a:solidFill>
                  <a:srgbClr val="222222"/>
                </a:solidFill>
                <a:latin typeface="Century Gothic"/>
                <a:ea typeface="Century Gothic"/>
                <a:cs typeface="Century Gothic"/>
                <a:sym typeface="Century Gothic"/>
              </a:rPr>
              <a:t>s</a:t>
            </a:r>
            <a:r>
              <a:rPr lang="en" sz="1100" b="0" i="0" u="none" strike="noStrike" cap="none">
                <a:solidFill>
                  <a:srgbClr val="222222"/>
                </a:solidFill>
                <a:latin typeface="Century Gothic"/>
                <a:ea typeface="Century Gothic"/>
                <a:cs typeface="Century Gothic"/>
                <a:sym typeface="Century Gothic"/>
              </a:rPr>
              <a:t>ervice offerings. As of November 2021, this platform supports 27 different tenant organizations across DoD, with 240 automations running connected to the platform.</a:t>
            </a:r>
            <a:endParaRPr sz="1100" b="0" i="0" u="none" strike="noStrike" cap="none">
              <a:solidFill>
                <a:srgbClr val="222222"/>
              </a:solidFill>
              <a:latin typeface="Century Gothic"/>
              <a:ea typeface="Century Gothic"/>
              <a:cs typeface="Century Gothic"/>
              <a:sym typeface="Century Gothic"/>
            </a:endParaRPr>
          </a:p>
          <a:p>
            <a:pPr marL="228600" marR="0" lvl="0" indent="-228600" algn="l" rtl="0">
              <a:lnSpc>
                <a:spcPct val="100000"/>
              </a:lnSpc>
              <a:spcBef>
                <a:spcPts val="0"/>
              </a:spcBef>
              <a:spcAft>
                <a:spcPts val="0"/>
              </a:spcAft>
              <a:buClr>
                <a:srgbClr val="222222"/>
              </a:buClr>
              <a:buSzPts val="1100"/>
              <a:buAutoNum type="arabicPeriod"/>
            </a:pPr>
            <a:r>
              <a:rPr lang="en" sz="1100" b="0" i="0" u="none" strike="noStrike" cap="none">
                <a:solidFill>
                  <a:srgbClr val="222222"/>
                </a:solidFill>
                <a:latin typeface="Century Gothic"/>
                <a:ea typeface="Century Gothic"/>
                <a:cs typeface="Century Gothic"/>
                <a:sym typeface="Century Gothic"/>
              </a:rPr>
              <a:t>Deployed </a:t>
            </a:r>
            <a:r>
              <a:rPr lang="en" sz="1100" b="1" i="0" u="none" strike="noStrike" cap="none">
                <a:solidFill>
                  <a:srgbClr val="222222"/>
                </a:solidFill>
                <a:latin typeface="Century Gothic"/>
                <a:ea typeface="Century Gothic"/>
                <a:cs typeface="Century Gothic"/>
                <a:sym typeface="Century Gothic"/>
              </a:rPr>
              <a:t>RPA Analytic dashboards </a:t>
            </a:r>
            <a:r>
              <a:rPr lang="en" sz="1100" b="0" i="0" u="none" strike="noStrike" cap="none">
                <a:solidFill>
                  <a:srgbClr val="222222"/>
                </a:solidFill>
                <a:latin typeface="Century Gothic"/>
                <a:ea typeface="Century Gothic"/>
                <a:cs typeface="Century Gothic"/>
                <a:sym typeface="Century Gothic"/>
              </a:rPr>
              <a:t>to improve </a:t>
            </a:r>
            <a:r>
              <a:rPr lang="en" sz="1100">
                <a:solidFill>
                  <a:srgbClr val="222222"/>
                </a:solidFill>
                <a:latin typeface="Century Gothic"/>
                <a:ea typeface="Century Gothic"/>
                <a:cs typeface="Century Gothic"/>
                <a:sym typeface="Century Gothic"/>
              </a:rPr>
              <a:t>managing and overseeing</a:t>
            </a:r>
            <a:r>
              <a:rPr lang="en" sz="1100" b="0" i="0" u="none" strike="noStrike" cap="none">
                <a:solidFill>
                  <a:srgbClr val="222222"/>
                </a:solidFill>
                <a:latin typeface="Century Gothic"/>
                <a:ea typeface="Century Gothic"/>
                <a:cs typeface="Century Gothic"/>
                <a:sym typeface="Century Gothic"/>
              </a:rPr>
              <a:t> automations.</a:t>
            </a:r>
            <a:endParaRPr sz="1100" b="1" i="0" u="none" strike="noStrike" cap="none">
              <a:solidFill>
                <a:srgbClr val="222222"/>
              </a:solidFill>
              <a:latin typeface="Century Gothic"/>
              <a:ea typeface="Century Gothic"/>
              <a:cs typeface="Century Gothic"/>
              <a:sym typeface="Century Gothic"/>
            </a:endParaRPr>
          </a:p>
          <a:p>
            <a:pPr marL="228600" marR="0" lvl="0" indent="-228600" algn="l" rtl="0">
              <a:lnSpc>
                <a:spcPct val="100000"/>
              </a:lnSpc>
              <a:spcBef>
                <a:spcPts val="0"/>
              </a:spcBef>
              <a:spcAft>
                <a:spcPts val="0"/>
              </a:spcAft>
              <a:buClr>
                <a:srgbClr val="222222"/>
              </a:buClr>
              <a:buSzPts val="1100"/>
              <a:buFont typeface="Arial"/>
              <a:buAutoNum type="arabicPeriod"/>
            </a:pPr>
            <a:r>
              <a:rPr lang="en" sz="1100" b="1" i="0" u="none" strike="noStrike" cap="none">
                <a:solidFill>
                  <a:srgbClr val="222222"/>
                </a:solidFill>
                <a:latin typeface="Century Gothic"/>
                <a:ea typeface="Century Gothic"/>
                <a:cs typeface="Century Gothic"/>
                <a:sym typeface="Century Gothic"/>
              </a:rPr>
              <a:t>Established virtual environments </a:t>
            </a:r>
            <a:r>
              <a:rPr lang="en" sz="1100" b="0" i="0" u="none" strike="noStrike" cap="none">
                <a:solidFill>
                  <a:srgbClr val="222222"/>
                </a:solidFill>
                <a:latin typeface="Century Gothic"/>
                <a:ea typeface="Century Gothic"/>
                <a:cs typeface="Century Gothic"/>
                <a:sym typeface="Century Gothic"/>
              </a:rPr>
              <a:t>that enable </a:t>
            </a:r>
            <a:r>
              <a:rPr lang="en" sz="1100" b="1" i="0" u="none" strike="noStrike" cap="none">
                <a:solidFill>
                  <a:srgbClr val="222222"/>
                </a:solidFill>
                <a:latin typeface="Century Gothic"/>
                <a:ea typeface="Century Gothic"/>
                <a:cs typeface="Century Gothic"/>
                <a:sym typeface="Century Gothic"/>
              </a:rPr>
              <a:t>resilient and sustainable RPA development and runtime</a:t>
            </a:r>
            <a:r>
              <a:rPr lang="en" sz="1100" b="0" i="0" u="none" strike="noStrike" cap="none">
                <a:solidFill>
                  <a:srgbClr val="222222"/>
                </a:solidFill>
                <a:latin typeface="Century Gothic"/>
                <a:ea typeface="Century Gothic"/>
                <a:cs typeface="Century Gothic"/>
                <a:sym typeface="Century Gothic"/>
              </a:rPr>
              <a:t> for both attended and unattended automations</a:t>
            </a:r>
            <a:r>
              <a:rPr lang="en" sz="1100">
                <a:solidFill>
                  <a:srgbClr val="222222"/>
                </a:solidFill>
                <a:latin typeface="Century Gothic"/>
                <a:ea typeface="Century Gothic"/>
                <a:cs typeface="Century Gothic"/>
                <a:sym typeface="Century Gothic"/>
              </a:rPr>
              <a:t>.</a:t>
            </a:r>
            <a:endParaRPr sz="1100" b="0" i="0" u="none" strike="noStrike" cap="none">
              <a:solidFill>
                <a:srgbClr val="222222"/>
              </a:solidFill>
              <a:latin typeface="Century Gothic"/>
              <a:ea typeface="Century Gothic"/>
              <a:cs typeface="Century Gothic"/>
              <a:sym typeface="Century Gothic"/>
            </a:endParaRPr>
          </a:p>
          <a:p>
            <a:pPr marL="228600" marR="0" lvl="0" indent="-228600" algn="l" rtl="0">
              <a:lnSpc>
                <a:spcPct val="100000"/>
              </a:lnSpc>
              <a:spcBef>
                <a:spcPts val="0"/>
              </a:spcBef>
              <a:spcAft>
                <a:spcPts val="0"/>
              </a:spcAft>
              <a:buClr>
                <a:srgbClr val="222222"/>
              </a:buClr>
              <a:buSzPts val="1100"/>
              <a:buAutoNum type="arabicPeriod"/>
            </a:pPr>
            <a:r>
              <a:rPr lang="en" sz="1100" b="0" i="0" u="none" strike="noStrike" cap="none">
                <a:solidFill>
                  <a:srgbClr val="222222"/>
                </a:solidFill>
                <a:latin typeface="Century Gothic"/>
                <a:ea typeface="Century Gothic"/>
                <a:cs typeface="Century Gothic"/>
                <a:sym typeface="Century Gothic"/>
              </a:rPr>
              <a:t>Implemented </a:t>
            </a:r>
            <a:r>
              <a:rPr lang="en" sz="1100" b="1" i="0" u="none" strike="noStrike" cap="none">
                <a:solidFill>
                  <a:srgbClr val="222222"/>
                </a:solidFill>
                <a:latin typeface="Century Gothic"/>
                <a:ea typeface="Century Gothic"/>
                <a:cs typeface="Century Gothic"/>
                <a:sym typeface="Century Gothic"/>
              </a:rPr>
              <a:t>unattended automation infrastructure</a:t>
            </a:r>
            <a:r>
              <a:rPr lang="en" sz="1100" b="0" i="0" u="none" strike="noStrike" cap="none">
                <a:solidFill>
                  <a:srgbClr val="222222"/>
                </a:solidFill>
                <a:latin typeface="Century Gothic"/>
                <a:ea typeface="Century Gothic"/>
                <a:cs typeface="Century Gothic"/>
                <a:sym typeface="Century Gothic"/>
              </a:rPr>
              <a:t>, obtaining an interim </a:t>
            </a:r>
            <a:r>
              <a:rPr lang="en" sz="1100">
                <a:solidFill>
                  <a:srgbClr val="222222"/>
                </a:solidFill>
                <a:latin typeface="Century Gothic"/>
                <a:ea typeface="Century Gothic"/>
                <a:cs typeface="Century Gothic"/>
                <a:sym typeface="Century Gothic"/>
              </a:rPr>
              <a:t>ATO</a:t>
            </a:r>
            <a:r>
              <a:rPr lang="en" sz="1100" b="0" i="0" u="none" strike="noStrike" cap="none">
                <a:solidFill>
                  <a:srgbClr val="222222"/>
                </a:solidFill>
                <a:latin typeface="Century Gothic"/>
                <a:ea typeface="Century Gothic"/>
                <a:cs typeface="Century Gothic"/>
                <a:sym typeface="Century Gothic"/>
              </a:rPr>
              <a:t> in July 2021, with long term ATO anticipated in December 2021.</a:t>
            </a:r>
            <a:endParaRPr sz="1100" b="0" i="0" u="none" strike="noStrike" cap="none">
              <a:solidFill>
                <a:srgbClr val="222222"/>
              </a:solidFill>
              <a:latin typeface="Century Gothic"/>
              <a:ea typeface="Century Gothic"/>
              <a:cs typeface="Century Gothic"/>
              <a:sym typeface="Century Gothic"/>
            </a:endParaRPr>
          </a:p>
          <a:p>
            <a:pPr marL="228600" marR="0" lvl="0" indent="-228600" algn="l" rtl="0">
              <a:lnSpc>
                <a:spcPct val="100000"/>
              </a:lnSpc>
              <a:spcBef>
                <a:spcPts val="0"/>
              </a:spcBef>
              <a:spcAft>
                <a:spcPts val="0"/>
              </a:spcAft>
              <a:buClr>
                <a:srgbClr val="222222"/>
              </a:buClr>
              <a:buSzPts val="1100"/>
              <a:buAutoNum type="arabicPeriod"/>
            </a:pPr>
            <a:r>
              <a:rPr lang="en" sz="1100" b="1">
                <a:solidFill>
                  <a:srgbClr val="222222"/>
                </a:solidFill>
                <a:latin typeface="Century Gothic"/>
                <a:ea typeface="Century Gothic"/>
                <a:cs typeface="Century Gothic"/>
                <a:sym typeface="Century Gothic"/>
              </a:rPr>
              <a:t>D</a:t>
            </a:r>
            <a:r>
              <a:rPr lang="en" sz="1100" b="1" i="0" u="none" strike="noStrike" cap="none">
                <a:solidFill>
                  <a:srgbClr val="222222"/>
                </a:solidFill>
                <a:latin typeface="Century Gothic"/>
                <a:ea typeface="Century Gothic"/>
                <a:cs typeface="Century Gothic"/>
                <a:sym typeface="Century Gothic"/>
              </a:rPr>
              <a:t>eployed 45 attended automations and 1 unattended automation </a:t>
            </a:r>
            <a:r>
              <a:rPr lang="en" sz="1100" b="0" i="0" u="none" strike="noStrike" cap="none">
                <a:solidFill>
                  <a:srgbClr val="222222"/>
                </a:solidFill>
                <a:latin typeface="Century Gothic"/>
                <a:ea typeface="Century Gothic"/>
                <a:cs typeface="Century Gothic"/>
                <a:sym typeface="Century Gothic"/>
              </a:rPr>
              <a:t>that support </a:t>
            </a:r>
            <a:r>
              <a:rPr lang="en" sz="1100" b="1" i="0" u="none" strike="noStrike" cap="none">
                <a:solidFill>
                  <a:srgbClr val="222222"/>
                </a:solidFill>
                <a:latin typeface="Century Gothic"/>
                <a:ea typeface="Century Gothic"/>
                <a:cs typeface="Century Gothic"/>
                <a:sym typeface="Century Gothic"/>
              </a:rPr>
              <a:t>12 organizations </a:t>
            </a:r>
            <a:r>
              <a:rPr lang="en" sz="1100" b="0" i="0" u="none" strike="noStrike" cap="none">
                <a:solidFill>
                  <a:srgbClr val="222222"/>
                </a:solidFill>
                <a:latin typeface="Century Gothic"/>
                <a:ea typeface="Century Gothic"/>
                <a:cs typeface="Century Gothic"/>
                <a:sym typeface="Century Gothic"/>
              </a:rPr>
              <a:t>across DoD.</a:t>
            </a:r>
            <a:endParaRPr>
              <a:solidFill>
                <a:srgbClr val="22222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4"/>
        <p:cNvGrpSpPr/>
        <p:nvPr/>
      </p:nvGrpSpPr>
      <p:grpSpPr>
        <a:xfrm>
          <a:off x="0" y="0"/>
          <a:ext cx="0" cy="0"/>
          <a:chOff x="0" y="0"/>
          <a:chExt cx="0" cy="0"/>
        </a:xfrm>
      </p:grpSpPr>
      <p:sp>
        <p:nvSpPr>
          <p:cNvPr id="665" name="Google Shape;665;p37"/>
          <p:cNvSpPr txBox="1">
            <a:spLocks noGrp="1"/>
          </p:cNvSpPr>
          <p:nvPr>
            <p:ph type="sldNum" idx="12"/>
          </p:nvPr>
        </p:nvSpPr>
        <p:spPr>
          <a:xfrm>
            <a:off x="3659625" y="9601209"/>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666" name="Google Shape;666;p37">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entury Gothic"/>
              <a:ea typeface="Century Gothic"/>
              <a:cs typeface="Century Gothic"/>
              <a:sym typeface="Century Gothic"/>
            </a:endParaRPr>
          </a:p>
        </p:txBody>
      </p:sp>
      <p:sp>
        <p:nvSpPr>
          <p:cNvPr id="667" name="Google Shape;667;p37" descr="Dark Grey Background" title="Dark Grey Background"/>
          <p:cNvSpPr/>
          <p:nvPr/>
        </p:nvSpPr>
        <p:spPr>
          <a:xfrm>
            <a:off x="0" y="310575"/>
            <a:ext cx="7772400" cy="10446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668" name="Google Shape;668;p37"/>
          <p:cNvSpPr/>
          <p:nvPr/>
        </p:nvSpPr>
        <p:spPr>
          <a:xfrm>
            <a:off x="218695" y="5145805"/>
            <a:ext cx="3593700" cy="40710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45700" tIns="91425" rIns="45700" bIns="91425" anchor="t" anchorCtr="0">
            <a:noAutofit/>
          </a:bodyPr>
          <a:lstStyle/>
          <a:p>
            <a:pPr marL="0" marR="0" lvl="0" indent="0" algn="l" rtl="0">
              <a:lnSpc>
                <a:spcPct val="100000"/>
              </a:lnSpc>
              <a:spcBef>
                <a:spcPts val="0"/>
              </a:spcBef>
              <a:spcAft>
                <a:spcPts val="0"/>
              </a:spcAft>
              <a:buNone/>
            </a:pPr>
            <a:r>
              <a:rPr lang="en" sz="1200" b="1" i="0" u="none" strike="noStrike" cap="none">
                <a:solidFill>
                  <a:srgbClr val="000000"/>
                </a:solidFill>
                <a:latin typeface="Century Gothic"/>
                <a:ea typeface="Century Gothic"/>
                <a:cs typeface="Century Gothic"/>
                <a:sym typeface="Century Gothic"/>
              </a:rPr>
              <a:t>Program Strategy</a:t>
            </a:r>
            <a:endParaRPr sz="1200" b="1" i="0" u="none" strike="noStrike" cap="none">
              <a:solidFill>
                <a:srgbClr val="000000"/>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100">
                <a:solidFill>
                  <a:schemeClr val="dk1"/>
                </a:solidFill>
                <a:latin typeface="Century Gothic"/>
                <a:ea typeface="Century Gothic"/>
                <a:cs typeface="Century Gothic"/>
                <a:sym typeface="Century Gothic"/>
              </a:rPr>
              <a:t>From the start, U.S. Citizen and Immigration Services (USCIS) envisioned an enterprisewide RPA program. They based their strategy on the following three pillars;</a:t>
            </a: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r>
              <a:rPr lang="en" sz="1100" b="1">
                <a:solidFill>
                  <a:schemeClr val="dk1"/>
                </a:solidFill>
                <a:latin typeface="Century Gothic"/>
                <a:ea typeface="Century Gothic"/>
                <a:cs typeface="Century Gothic"/>
                <a:sym typeface="Century Gothic"/>
              </a:rPr>
              <a:t>Attainable:</a:t>
            </a:r>
            <a:r>
              <a:rPr lang="en" sz="1100">
                <a:solidFill>
                  <a:schemeClr val="dk1"/>
                </a:solidFill>
                <a:latin typeface="Century Gothic"/>
                <a:ea typeface="Century Gothic"/>
                <a:cs typeface="Century Gothic"/>
                <a:sym typeface="Century Gothic"/>
              </a:rPr>
              <a:t> All agency lines of business should have access to the technology and resources. We enabled a safe and consistent way for everyone in the organization to access RPA through IT partnering.</a:t>
            </a: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r>
              <a:rPr lang="en" sz="1100" b="1">
                <a:solidFill>
                  <a:schemeClr val="dk1"/>
                </a:solidFill>
                <a:latin typeface="Century Gothic"/>
                <a:ea typeface="Century Gothic"/>
                <a:cs typeface="Century Gothic"/>
                <a:sym typeface="Century Gothic"/>
              </a:rPr>
              <a:t>Sustainable:</a:t>
            </a:r>
            <a:r>
              <a:rPr lang="en" sz="1100">
                <a:solidFill>
                  <a:schemeClr val="dk1"/>
                </a:solidFill>
                <a:latin typeface="Century Gothic"/>
                <a:ea typeface="Century Gothic"/>
                <a:cs typeface="Century Gothic"/>
                <a:sym typeface="Century Gothic"/>
              </a:rPr>
              <a:t> We implemented an enterprise infrastructure that includes environments for development, test, training, and production. RPA code must be stored in the enterprise code repository and move through a controlled and standardized CI/CD pipeline. </a:t>
            </a: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r>
              <a:rPr lang="en" sz="1100" b="1">
                <a:solidFill>
                  <a:schemeClr val="dk1"/>
                </a:solidFill>
                <a:latin typeface="Century Gothic"/>
                <a:ea typeface="Century Gothic"/>
                <a:cs typeface="Century Gothic"/>
                <a:sym typeface="Century Gothic"/>
              </a:rPr>
              <a:t>Valuable:</a:t>
            </a:r>
            <a:r>
              <a:rPr lang="en" sz="1100">
                <a:solidFill>
                  <a:schemeClr val="dk1"/>
                </a:solidFill>
                <a:latin typeface="Century Gothic"/>
                <a:ea typeface="Century Gothic"/>
                <a:cs typeface="Century Gothic"/>
                <a:sym typeface="Century Gothic"/>
              </a:rPr>
              <a:t> We reliably track and report the deployed RPA benefits. The COE forecasts the value for use case prioritization, reports the achieved value for each individual automation and the aggregated program metrics.</a:t>
            </a: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a:solidFill>
                <a:schemeClr val="dk1"/>
              </a:solidFill>
              <a:latin typeface="Century Gothic"/>
              <a:ea typeface="Century Gothic"/>
              <a:cs typeface="Century Gothic"/>
              <a:sym typeface="Century Gothic"/>
            </a:endParaRPr>
          </a:p>
        </p:txBody>
      </p:sp>
      <p:sp>
        <p:nvSpPr>
          <p:cNvPr id="669" name="Google Shape;669;p37"/>
          <p:cNvSpPr/>
          <p:nvPr/>
        </p:nvSpPr>
        <p:spPr>
          <a:xfrm>
            <a:off x="3931920" y="5295344"/>
            <a:ext cx="3828300" cy="41547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rgbClr val="222222"/>
                </a:solidFill>
                <a:highlight>
                  <a:schemeClr val="lt1"/>
                </a:highlight>
                <a:latin typeface="Century Gothic"/>
                <a:ea typeface="Century Gothic"/>
                <a:cs typeface="Century Gothic"/>
                <a:sym typeface="Century Gothic"/>
              </a:rPr>
              <a:t>Advice for New Programs</a:t>
            </a:r>
            <a:endParaRPr sz="1300"/>
          </a:p>
          <a:p>
            <a:pPr marL="0" lvl="0" indent="0" algn="l" rtl="0">
              <a:spcBef>
                <a:spcPts val="0"/>
              </a:spcBef>
              <a:spcAft>
                <a:spcPts val="0"/>
              </a:spcAft>
              <a:buClr>
                <a:schemeClr val="dk1"/>
              </a:buClr>
              <a:buSzPts val="1100"/>
              <a:buFont typeface="Arial"/>
              <a:buNone/>
            </a:pPr>
            <a:r>
              <a:rPr lang="en" sz="1100" b="1">
                <a:solidFill>
                  <a:schemeClr val="dk1"/>
                </a:solidFill>
                <a:latin typeface="Century Gothic"/>
                <a:ea typeface="Century Gothic"/>
                <a:cs typeface="Century Gothic"/>
                <a:sym typeface="Century Gothic"/>
              </a:rPr>
              <a:t>Ensure a core dedicated team is in place </a:t>
            </a:r>
            <a:r>
              <a:rPr lang="en" sz="1100">
                <a:solidFill>
                  <a:schemeClr val="dk1"/>
                </a:solidFill>
                <a:latin typeface="Century Gothic"/>
                <a:ea typeface="Century Gothic"/>
                <a:cs typeface="Century Gothic"/>
                <a:sym typeface="Century Gothic"/>
              </a:rPr>
              <a:t>to consolidate and harmonize the agency’s automation knowledge and initiatives. The team will govern and promote automation across the organization by working together and aligning to key business objectives. </a:t>
            </a: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100" b="1">
                <a:solidFill>
                  <a:schemeClr val="dk1"/>
                </a:solidFill>
                <a:latin typeface="Century Gothic"/>
                <a:ea typeface="Century Gothic"/>
                <a:cs typeface="Century Gothic"/>
                <a:sym typeface="Century Gothic"/>
              </a:rPr>
              <a:t>Treat RPA like an enterprise solution in your toolkit. </a:t>
            </a:r>
            <a:r>
              <a:rPr lang="en" sz="1100">
                <a:solidFill>
                  <a:schemeClr val="dk1"/>
                </a:solidFill>
                <a:latin typeface="Century Gothic"/>
                <a:ea typeface="Century Gothic"/>
                <a:cs typeface="Century Gothic"/>
                <a:sym typeface="Century Gothic"/>
              </a:rPr>
              <a:t>RPA’s ability to use existing infrastructure makes it a great solution for time-sensitive problems. Dedicate resources to evaluate processes to ensure automation suitability. Don’t force RPA as a solution for problems that it can’t solve. </a:t>
            </a: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100" b="1">
                <a:solidFill>
                  <a:schemeClr val="dk1"/>
                </a:solidFill>
                <a:latin typeface="Century Gothic"/>
                <a:ea typeface="Century Gothic"/>
                <a:cs typeface="Century Gothic"/>
                <a:sym typeface="Century Gothic"/>
              </a:rPr>
              <a:t>Dedicate the time and effort upfront to establish an automation CI/CD pipeline to ease security and privacy concerns. </a:t>
            </a:r>
            <a:r>
              <a:rPr lang="en" sz="1100">
                <a:solidFill>
                  <a:schemeClr val="dk1"/>
                </a:solidFill>
                <a:latin typeface="Century Gothic"/>
                <a:ea typeface="Century Gothic"/>
                <a:cs typeface="Century Gothic"/>
                <a:sym typeface="Century Gothic"/>
              </a:rPr>
              <a:t>Work with your organization’s IT department to put safeguards in place to ensure you are complying with governance. Use valuable templates and processes from USCIS and other agencies to lighten your load.</a:t>
            </a:r>
            <a:endParaRPr sz="1100">
              <a:solidFill>
                <a:schemeClr val="dk1"/>
              </a:solidFill>
              <a:latin typeface="Source Sans Pro Light"/>
              <a:ea typeface="Source Sans Pro Light"/>
              <a:cs typeface="Source Sans Pro Light"/>
              <a:sym typeface="Source Sans Pro Light"/>
            </a:endParaRPr>
          </a:p>
          <a:p>
            <a:pPr marL="0" marR="0" lvl="0" indent="0" algn="l" rtl="0">
              <a:lnSpc>
                <a:spcPct val="115000"/>
              </a:lnSpc>
              <a:spcBef>
                <a:spcPts val="0"/>
              </a:spcBef>
              <a:spcAft>
                <a:spcPts val="0"/>
              </a:spcAft>
              <a:buNone/>
            </a:pPr>
            <a:endParaRPr sz="1300" b="1">
              <a:solidFill>
                <a:srgbClr val="222222"/>
              </a:solidFill>
              <a:highlight>
                <a:srgbClr val="FFFFFF"/>
              </a:highlight>
              <a:latin typeface="Century Gothic"/>
              <a:ea typeface="Century Gothic"/>
              <a:cs typeface="Century Gothic"/>
              <a:sym typeface="Century Gothic"/>
            </a:endParaRPr>
          </a:p>
        </p:txBody>
      </p:sp>
      <p:sp>
        <p:nvSpPr>
          <p:cNvPr id="670" name="Google Shape;670;p37" descr="Program Lead and POC: Meikle Paschal, RPA Program Lead&#10;" title="Program Lead and POC: Meikle Paschal, RPA Program Lead"/>
          <p:cNvSpPr/>
          <p:nvPr/>
        </p:nvSpPr>
        <p:spPr>
          <a:xfrm>
            <a:off x="0" y="9305900"/>
            <a:ext cx="7772400" cy="283200"/>
          </a:xfrm>
          <a:prstGeom prst="rect">
            <a:avLst/>
          </a:prstGeom>
          <a:solidFill>
            <a:srgbClr val="666666"/>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FFFFFF"/>
                </a:solidFill>
                <a:latin typeface="Century Gothic"/>
                <a:ea typeface="Century Gothic"/>
                <a:cs typeface="Century Gothic"/>
                <a:sym typeface="Century Gothic"/>
              </a:rPr>
              <a:t>Program Lead and POC: </a:t>
            </a:r>
            <a:r>
              <a:rPr lang="en" sz="1000">
                <a:solidFill>
                  <a:srgbClr val="FFFFFF"/>
                </a:solidFill>
                <a:latin typeface="Century Gothic"/>
                <a:ea typeface="Century Gothic"/>
                <a:cs typeface="Century Gothic"/>
                <a:sym typeface="Century Gothic"/>
              </a:rPr>
              <a:t>Meikle Paschal, RPA Program Lead</a:t>
            </a:r>
            <a:endParaRPr sz="1000" b="0" i="0" u="none" strike="noStrike" cap="none">
              <a:solidFill>
                <a:schemeClr val="lt1"/>
              </a:solidFill>
              <a:latin typeface="Century Gothic"/>
              <a:ea typeface="Century Gothic"/>
              <a:cs typeface="Century Gothic"/>
              <a:sym typeface="Century Gothic"/>
            </a:endParaRPr>
          </a:p>
        </p:txBody>
      </p:sp>
      <p:sp>
        <p:nvSpPr>
          <p:cNvPr id="671" name="Google Shape;671;p37" descr="Program Spotlight: Department of Homeland Security, U.S. Citizen and Immigration Services" title="Title - Program Spotlight: Department of Homeland Security, U.S. Citizen and Immigration Services"/>
          <p:cNvSpPr>
            <a:spLocks noGrp="1"/>
          </p:cNvSpPr>
          <p:nvPr>
            <p:ph type="title" idx="4294967295"/>
          </p:nvPr>
        </p:nvSpPr>
        <p:spPr>
          <a:xfrm>
            <a:off x="0" y="310575"/>
            <a:ext cx="75018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Pts val="2400"/>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Program Spotlight: </a:t>
            </a:r>
            <a:r>
              <a:rPr kumimoji="0" lang="en-US" sz="23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Department of Homeland Security, U.S. Citizen and Immigration Services</a:t>
            </a:r>
          </a:p>
        </p:txBody>
      </p:sp>
      <p:sp>
        <p:nvSpPr>
          <p:cNvPr id="672" name="Google Shape;672;p37"/>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 sz="1400" b="1" i="0" u="none" strike="noStrike" cap="none">
                <a:solidFill>
                  <a:srgbClr val="FF4949"/>
                </a:solidFill>
                <a:latin typeface="Century Gothic"/>
                <a:ea typeface="Century Gothic"/>
                <a:cs typeface="Century Gothic"/>
                <a:sym typeface="Century Gothic"/>
              </a:rPr>
              <a:t>digital.gov/communities/rpa</a:t>
            </a:r>
            <a:endParaRPr sz="1700" b="1" i="0" u="none" strike="noStrike" cap="none">
              <a:solidFill>
                <a:srgbClr val="FF4949"/>
              </a:solidFill>
              <a:latin typeface="Arial"/>
              <a:ea typeface="Arial"/>
              <a:cs typeface="Arial"/>
              <a:sym typeface="Arial"/>
            </a:endParaRPr>
          </a:p>
        </p:txBody>
      </p:sp>
      <p:sp>
        <p:nvSpPr>
          <p:cNvPr id="673" name="Google Shape;673;p37"/>
          <p:cNvSpPr txBox="1"/>
          <p:nvPr/>
        </p:nvSpPr>
        <p:spPr>
          <a:xfrm>
            <a:off x="3931920" y="1399225"/>
            <a:ext cx="3828300" cy="3632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000000"/>
                </a:solidFill>
                <a:latin typeface="Century Gothic"/>
                <a:ea typeface="Century Gothic"/>
                <a:cs typeface="Century Gothic"/>
                <a:sym typeface="Century Gothic"/>
              </a:rPr>
              <a:t>RPA Use Case Spotlight</a:t>
            </a:r>
            <a:endParaRPr sz="1200" b="1" i="0" u="none" strike="noStrike" cap="none">
              <a:solidFill>
                <a:srgbClr val="000000"/>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100">
                <a:solidFill>
                  <a:schemeClr val="dk1"/>
                </a:solidFill>
                <a:latin typeface="Century Gothic"/>
                <a:ea typeface="Century Gothic"/>
                <a:cs typeface="Century Gothic"/>
                <a:sym typeface="Century Gothic"/>
              </a:rPr>
              <a:t>We deployed an automation for processing a large backlog of pending cases to satisfy a GAO audit. </a:t>
            </a:r>
            <a:r>
              <a:rPr lang="en" sz="1100" b="1">
                <a:solidFill>
                  <a:schemeClr val="dk1"/>
                </a:solidFill>
                <a:latin typeface="Century Gothic"/>
                <a:ea typeface="Century Gothic"/>
                <a:cs typeface="Century Gothic"/>
                <a:sym typeface="Century Gothic"/>
              </a:rPr>
              <a:t>The bot processed 2 million records across 7 regional databases in 1 hour of total runtime. Doing it by hand would have taken 9 months to complete.  </a:t>
            </a:r>
            <a:endParaRPr sz="1100" b="1">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100">
                <a:solidFill>
                  <a:schemeClr val="dk1"/>
                </a:solidFill>
                <a:latin typeface="Century Gothic"/>
                <a:ea typeface="Century Gothic"/>
                <a:cs typeface="Century Gothic"/>
                <a:sym typeface="Century Gothic"/>
              </a:rPr>
              <a:t>This key automation improved the data quality of the operational data store and source systems while ensuring the USCIS Director met the GAO requirements timeline of September 30,</a:t>
            </a:r>
            <a:r>
              <a:rPr lang="en" sz="1100" baseline="30000">
                <a:solidFill>
                  <a:schemeClr val="dk1"/>
                </a:solidFill>
                <a:latin typeface="Century Gothic"/>
                <a:ea typeface="Century Gothic"/>
                <a:cs typeface="Century Gothic"/>
                <a:sym typeface="Century Gothic"/>
              </a:rPr>
              <a:t> </a:t>
            </a:r>
            <a:r>
              <a:rPr lang="en" sz="1100">
                <a:solidFill>
                  <a:schemeClr val="dk1"/>
                </a:solidFill>
                <a:latin typeface="Century Gothic"/>
                <a:ea typeface="Century Gothic"/>
                <a:cs typeface="Century Gothic"/>
                <a:sym typeface="Century Gothic"/>
              </a:rPr>
              <a:t>2021.</a:t>
            </a: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100">
                <a:solidFill>
                  <a:schemeClr val="dk1"/>
                </a:solidFill>
                <a:latin typeface="Century Gothic"/>
                <a:ea typeface="Century Gothic"/>
                <a:cs typeface="Century Gothic"/>
                <a:sym typeface="Century Gothic"/>
              </a:rPr>
              <a:t>The RPA COE also </a:t>
            </a:r>
            <a:r>
              <a:rPr lang="en" sz="1100" b="1">
                <a:solidFill>
                  <a:schemeClr val="dk1"/>
                </a:solidFill>
                <a:latin typeface="Century Gothic"/>
                <a:ea typeface="Century Gothic"/>
                <a:cs typeface="Century Gothic"/>
                <a:sym typeface="Century Gothic"/>
              </a:rPr>
              <a:t>produced a bot to do an HR offboarding task. It worked by integrating with the enterprise ServiceNow platform to deactivate the employees in the agency’s Time and Attendance platform. </a:t>
            </a:r>
            <a:r>
              <a:rPr lang="en" sz="1100">
                <a:solidFill>
                  <a:schemeClr val="dk1"/>
                </a:solidFill>
                <a:latin typeface="Century Gothic"/>
                <a:ea typeface="Century Gothic"/>
                <a:cs typeface="Century Gothic"/>
                <a:sym typeface="Century Gothic"/>
              </a:rPr>
              <a:t> This bot was able to clear a backlog of more than 2000 tickets and ensure 100% accuracy going forward.</a:t>
            </a:r>
            <a:endParaRPr sz="110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endParaRPr/>
          </a:p>
        </p:txBody>
      </p:sp>
      <p:sp>
        <p:nvSpPr>
          <p:cNvPr id="674" name="Google Shape;674;p37"/>
          <p:cNvSpPr txBox="1"/>
          <p:nvPr/>
        </p:nvSpPr>
        <p:spPr>
          <a:xfrm>
            <a:off x="163275" y="1399225"/>
            <a:ext cx="3875400" cy="392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000000"/>
                </a:solidFill>
                <a:latin typeface="Century Gothic"/>
                <a:ea typeface="Century Gothic"/>
                <a:cs typeface="Century Gothic"/>
                <a:sym typeface="Century Gothic"/>
              </a:rPr>
              <a:t>Top </a:t>
            </a:r>
            <a:r>
              <a:rPr lang="en" sz="1200" b="1">
                <a:latin typeface="Century Gothic"/>
                <a:ea typeface="Century Gothic"/>
                <a:cs typeface="Century Gothic"/>
                <a:sym typeface="Century Gothic"/>
              </a:rPr>
              <a:t>Five </a:t>
            </a:r>
            <a:r>
              <a:rPr lang="en" sz="1200" b="1" i="0" u="none" strike="noStrike" cap="none">
                <a:solidFill>
                  <a:srgbClr val="000000"/>
                </a:solidFill>
                <a:latin typeface="Century Gothic"/>
                <a:ea typeface="Century Gothic"/>
                <a:cs typeface="Century Gothic"/>
                <a:sym typeface="Century Gothic"/>
              </a:rPr>
              <a:t>Program Successes </a:t>
            </a:r>
            <a:endParaRPr sz="1200" b="0" i="0" u="none" strike="noStrike" cap="none">
              <a:solidFill>
                <a:srgbClr val="222222"/>
              </a:solidFill>
              <a:highlight>
                <a:srgbClr val="FFFFFF"/>
              </a:highlight>
              <a:latin typeface="Century Gothic"/>
              <a:ea typeface="Century Gothic"/>
              <a:cs typeface="Century Gothic"/>
              <a:sym typeface="Century Gothic"/>
            </a:endParaRPr>
          </a:p>
          <a:p>
            <a:pPr marL="457200" lvl="0" indent="-298450" algn="l" rtl="0">
              <a:lnSpc>
                <a:spcPct val="100000"/>
              </a:lnSpc>
              <a:spcBef>
                <a:spcPts val="0"/>
              </a:spcBef>
              <a:spcAft>
                <a:spcPts val="0"/>
              </a:spcAft>
              <a:buSzPts val="1100"/>
              <a:buFont typeface="Century Gothic"/>
              <a:buAutoNum type="arabicPeriod"/>
            </a:pPr>
            <a:r>
              <a:rPr lang="en" sz="1100" b="1">
                <a:latin typeface="Century Gothic"/>
                <a:ea typeface="Century Gothic"/>
                <a:cs typeface="Century Gothic"/>
                <a:sym typeface="Century Gothic"/>
              </a:rPr>
              <a:t>Established enterprise RPA Center of Excellence (COE)</a:t>
            </a:r>
            <a:r>
              <a:rPr lang="en" sz="1100">
                <a:latin typeface="Century Gothic"/>
                <a:ea typeface="Century Gothic"/>
                <a:cs typeface="Century Gothic"/>
                <a:sym typeface="Century Gothic"/>
              </a:rPr>
              <a:t> - use case intake, governance, tests automations, support to citizen developers.</a:t>
            </a:r>
            <a:endParaRPr sz="1100">
              <a:latin typeface="Century Gothic"/>
              <a:ea typeface="Century Gothic"/>
              <a:cs typeface="Century Gothic"/>
              <a:sym typeface="Century Gothic"/>
            </a:endParaRPr>
          </a:p>
          <a:p>
            <a:pPr marL="1371600" lvl="0" indent="0" algn="l" rtl="0">
              <a:lnSpc>
                <a:spcPct val="100000"/>
              </a:lnSpc>
              <a:spcBef>
                <a:spcPts val="0"/>
              </a:spcBef>
              <a:spcAft>
                <a:spcPts val="0"/>
              </a:spcAft>
              <a:buNone/>
            </a:pPr>
            <a:endParaRPr sz="1100">
              <a:latin typeface="Century Gothic"/>
              <a:ea typeface="Century Gothic"/>
              <a:cs typeface="Century Gothic"/>
              <a:sym typeface="Century Gothic"/>
            </a:endParaRPr>
          </a:p>
          <a:p>
            <a:pPr marL="457200" lvl="0" indent="-298450" algn="l" rtl="0">
              <a:lnSpc>
                <a:spcPct val="100000"/>
              </a:lnSpc>
              <a:spcBef>
                <a:spcPts val="0"/>
              </a:spcBef>
              <a:spcAft>
                <a:spcPts val="0"/>
              </a:spcAft>
              <a:buSzPts val="1100"/>
              <a:buFont typeface="Century Gothic"/>
              <a:buAutoNum type="arabicPeriod"/>
            </a:pPr>
            <a:r>
              <a:rPr lang="en" sz="1100" b="1">
                <a:latin typeface="Century Gothic"/>
                <a:ea typeface="Century Gothic"/>
                <a:cs typeface="Century Gothic"/>
                <a:sym typeface="Century Gothic"/>
              </a:rPr>
              <a:t>Deployed a Continuous Integration/Continuous Deployment (CI/CD) Pipeline </a:t>
            </a:r>
            <a:r>
              <a:rPr lang="en" sz="1100">
                <a:latin typeface="Century Gothic"/>
                <a:ea typeface="Century Gothic"/>
                <a:cs typeface="Century Gothic"/>
                <a:sym typeface="Century Gothic"/>
              </a:rPr>
              <a:t>enabling secure, consistent, timely robot deployments.</a:t>
            </a:r>
            <a:endParaRPr sz="1100">
              <a:latin typeface="Century Gothic"/>
              <a:ea typeface="Century Gothic"/>
              <a:cs typeface="Century Gothic"/>
              <a:sym typeface="Century Gothic"/>
            </a:endParaRPr>
          </a:p>
          <a:p>
            <a:pPr marL="1371600" lvl="0" indent="0" algn="l" rtl="0">
              <a:lnSpc>
                <a:spcPct val="100000"/>
              </a:lnSpc>
              <a:spcBef>
                <a:spcPts val="0"/>
              </a:spcBef>
              <a:spcAft>
                <a:spcPts val="0"/>
              </a:spcAft>
              <a:buNone/>
            </a:pPr>
            <a:endParaRPr sz="1100">
              <a:latin typeface="Century Gothic"/>
              <a:ea typeface="Century Gothic"/>
              <a:cs typeface="Century Gothic"/>
              <a:sym typeface="Century Gothic"/>
            </a:endParaRPr>
          </a:p>
          <a:p>
            <a:pPr marL="457200" lvl="0" indent="-298450" algn="l" rtl="0">
              <a:lnSpc>
                <a:spcPct val="100000"/>
              </a:lnSpc>
              <a:spcBef>
                <a:spcPts val="0"/>
              </a:spcBef>
              <a:spcAft>
                <a:spcPts val="0"/>
              </a:spcAft>
              <a:buSzPts val="1100"/>
              <a:buFont typeface="Century Gothic"/>
              <a:buAutoNum type="arabicPeriod"/>
            </a:pPr>
            <a:r>
              <a:rPr lang="en" sz="1100" b="1">
                <a:latin typeface="Century Gothic"/>
                <a:ea typeface="Century Gothic"/>
                <a:cs typeface="Century Gothic"/>
                <a:sym typeface="Century Gothic"/>
              </a:rPr>
              <a:t>Integrated RPA technology with the enterprise app store </a:t>
            </a:r>
            <a:r>
              <a:rPr lang="en" sz="1100">
                <a:latin typeface="Century Gothic"/>
                <a:ea typeface="Century Gothic"/>
                <a:cs typeface="Century Gothic"/>
                <a:sym typeface="Century Gothic"/>
              </a:rPr>
              <a:t>allowing role-based access and downloads of RPA software and real-time license management.</a:t>
            </a:r>
            <a:endParaRPr sz="1100">
              <a:latin typeface="Century Gothic"/>
              <a:ea typeface="Century Gothic"/>
              <a:cs typeface="Century Gothic"/>
              <a:sym typeface="Century Gothic"/>
            </a:endParaRPr>
          </a:p>
          <a:p>
            <a:pPr marL="1371600" lvl="0" indent="0" algn="l" rtl="0">
              <a:lnSpc>
                <a:spcPct val="100000"/>
              </a:lnSpc>
              <a:spcBef>
                <a:spcPts val="0"/>
              </a:spcBef>
              <a:spcAft>
                <a:spcPts val="0"/>
              </a:spcAft>
              <a:buNone/>
            </a:pPr>
            <a:endParaRPr sz="1100">
              <a:latin typeface="Century Gothic"/>
              <a:ea typeface="Century Gothic"/>
              <a:cs typeface="Century Gothic"/>
              <a:sym typeface="Century Gothic"/>
            </a:endParaRPr>
          </a:p>
          <a:p>
            <a:pPr marL="457200" lvl="0" indent="-298450" algn="l" rtl="0">
              <a:lnSpc>
                <a:spcPct val="100000"/>
              </a:lnSpc>
              <a:spcBef>
                <a:spcPts val="0"/>
              </a:spcBef>
              <a:spcAft>
                <a:spcPts val="0"/>
              </a:spcAft>
              <a:buSzPts val="1100"/>
              <a:buFont typeface="Century Gothic"/>
              <a:buAutoNum type="arabicPeriod"/>
            </a:pPr>
            <a:r>
              <a:rPr lang="en" sz="1100">
                <a:latin typeface="Century Gothic"/>
                <a:ea typeface="Century Gothic"/>
                <a:cs typeface="Century Gothic"/>
                <a:sym typeface="Century Gothic"/>
              </a:rPr>
              <a:t>Created a </a:t>
            </a:r>
            <a:r>
              <a:rPr lang="en" sz="1100" b="1">
                <a:latin typeface="Century Gothic"/>
                <a:ea typeface="Century Gothic"/>
                <a:cs typeface="Century Gothic"/>
                <a:sym typeface="Century Gothic"/>
              </a:rPr>
              <a:t>streamlined robot deployment approval process that embeds an Information Security Officer (ISO), virtual Change Control Board (CCB)</a:t>
            </a:r>
            <a:r>
              <a:rPr lang="en" sz="1100">
                <a:latin typeface="Century Gothic"/>
                <a:ea typeface="Century Gothic"/>
                <a:cs typeface="Century Gothic"/>
                <a:sym typeface="Century Gothic"/>
              </a:rPr>
              <a:t> to approve production releases.</a:t>
            </a:r>
            <a:endParaRPr sz="1100">
              <a:latin typeface="Century Gothic"/>
              <a:ea typeface="Century Gothic"/>
              <a:cs typeface="Century Gothic"/>
              <a:sym typeface="Century Gothic"/>
            </a:endParaRPr>
          </a:p>
          <a:p>
            <a:pPr marL="1371600" lvl="0" indent="0" algn="l" rtl="0">
              <a:lnSpc>
                <a:spcPct val="100000"/>
              </a:lnSpc>
              <a:spcBef>
                <a:spcPts val="0"/>
              </a:spcBef>
              <a:spcAft>
                <a:spcPts val="0"/>
              </a:spcAft>
              <a:buNone/>
            </a:pPr>
            <a:endParaRPr sz="1100">
              <a:latin typeface="Century Gothic"/>
              <a:ea typeface="Century Gothic"/>
              <a:cs typeface="Century Gothic"/>
              <a:sym typeface="Century Gothic"/>
            </a:endParaRPr>
          </a:p>
          <a:p>
            <a:pPr marL="457200" lvl="0" indent="-298450" algn="l" rtl="0">
              <a:lnSpc>
                <a:spcPct val="100000"/>
              </a:lnSpc>
              <a:spcBef>
                <a:spcPts val="0"/>
              </a:spcBef>
              <a:spcAft>
                <a:spcPts val="0"/>
              </a:spcAft>
              <a:buSzPts val="1100"/>
              <a:buFont typeface="Century Gothic"/>
              <a:buAutoNum type="arabicPeriod"/>
            </a:pPr>
            <a:r>
              <a:rPr lang="en" sz="1100" b="1">
                <a:latin typeface="Century Gothic"/>
                <a:ea typeface="Century Gothic"/>
                <a:cs typeface="Century Gothic"/>
                <a:sym typeface="Century Gothic"/>
              </a:rPr>
              <a:t>Deployed RPA across critical lines of business </a:t>
            </a:r>
            <a:r>
              <a:rPr lang="en" sz="1100">
                <a:latin typeface="Century Gothic"/>
                <a:ea typeface="Century Gothic"/>
                <a:cs typeface="Century Gothic"/>
                <a:sym typeface="Century Gothic"/>
              </a:rPr>
              <a:t>including immigration benefits, IT, procurement, human capital, and financial management.</a:t>
            </a:r>
            <a:endParaRPr sz="1100">
              <a:latin typeface="Century Gothic"/>
              <a:ea typeface="Century Gothic"/>
              <a:cs typeface="Century Gothic"/>
              <a:sym typeface="Century Gothic"/>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78"/>
        <p:cNvGrpSpPr/>
        <p:nvPr/>
      </p:nvGrpSpPr>
      <p:grpSpPr>
        <a:xfrm>
          <a:off x="0" y="0"/>
          <a:ext cx="0" cy="0"/>
          <a:chOff x="0" y="0"/>
          <a:chExt cx="0" cy="0"/>
        </a:xfrm>
      </p:grpSpPr>
      <p:sp>
        <p:nvSpPr>
          <p:cNvPr id="679" name="Google Shape;679;p38"/>
          <p:cNvSpPr txBox="1">
            <a:spLocks noGrp="1"/>
          </p:cNvSpPr>
          <p:nvPr>
            <p:ph type="sldNum" idx="12"/>
          </p:nvPr>
        </p:nvSpPr>
        <p:spPr>
          <a:xfrm>
            <a:off x="3659625" y="9601209"/>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26</a:t>
            </a:r>
            <a:endParaRPr/>
          </a:p>
        </p:txBody>
      </p:sp>
      <p:sp>
        <p:nvSpPr>
          <p:cNvPr id="680" name="Google Shape;680;p38">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entury Gothic"/>
              <a:ea typeface="Century Gothic"/>
              <a:cs typeface="Century Gothic"/>
              <a:sym typeface="Century Gothic"/>
            </a:endParaRPr>
          </a:p>
        </p:txBody>
      </p:sp>
      <p:sp>
        <p:nvSpPr>
          <p:cNvPr id="681" name="Google Shape;681;p38" descr="Dark Grey Background" title="Dark Grey Background"/>
          <p:cNvSpPr/>
          <p:nvPr/>
        </p:nvSpPr>
        <p:spPr>
          <a:xfrm>
            <a:off x="0" y="310575"/>
            <a:ext cx="7772400" cy="10446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682" name="Google Shape;682;p38"/>
          <p:cNvSpPr/>
          <p:nvPr/>
        </p:nvSpPr>
        <p:spPr>
          <a:xfrm>
            <a:off x="218700" y="4810126"/>
            <a:ext cx="3593700" cy="43791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45700" tIns="91425" rIns="45700" bIns="91425" anchor="t" anchorCtr="0">
            <a:noAutofit/>
          </a:bodyPr>
          <a:lstStyle/>
          <a:p>
            <a:pPr marL="0" marR="0" lvl="0" indent="0" algn="l" rtl="0">
              <a:lnSpc>
                <a:spcPct val="100000"/>
              </a:lnSpc>
              <a:spcBef>
                <a:spcPts val="0"/>
              </a:spcBef>
              <a:spcAft>
                <a:spcPts val="0"/>
              </a:spcAft>
              <a:buNone/>
            </a:pPr>
            <a:r>
              <a:rPr lang="en" sz="1200" b="1" i="0" u="none" strike="noStrike" cap="none">
                <a:solidFill>
                  <a:srgbClr val="000000"/>
                </a:solidFill>
                <a:latin typeface="Century Gothic"/>
                <a:ea typeface="Century Gothic"/>
                <a:cs typeface="Century Gothic"/>
                <a:sym typeface="Century Gothic"/>
              </a:rPr>
              <a:t>Program Strategy</a:t>
            </a:r>
            <a:endParaRPr sz="100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r>
              <a:rPr lang="en" sz="1100">
                <a:solidFill>
                  <a:schemeClr val="dk1"/>
                </a:solidFill>
                <a:latin typeface="Century Gothic"/>
                <a:ea typeface="Century Gothic"/>
                <a:cs typeface="Century Gothic"/>
                <a:sym typeface="Century Gothic"/>
              </a:rPr>
              <a:t>We work with business owners and subject-matter experts (SME) to complete a value assessment, collecting the data that feeds into the dashboards. We collect the following data:</a:t>
            </a:r>
            <a:endParaRPr sz="1100">
              <a:solidFill>
                <a:schemeClr val="dk1"/>
              </a:solidFill>
              <a:latin typeface="Century Gothic"/>
              <a:ea typeface="Century Gothic"/>
              <a:cs typeface="Century Gothic"/>
              <a:sym typeface="Century Gothic"/>
            </a:endParaRPr>
          </a:p>
          <a:p>
            <a:pPr marL="457200" marR="123825" lvl="0" indent="-298450" algn="l" rtl="0">
              <a:lnSpc>
                <a:spcPct val="115000"/>
              </a:lnSpc>
              <a:spcBef>
                <a:spcPts val="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Mission area, agency, and/or staff office name </a:t>
            </a:r>
            <a:endParaRPr sz="1100">
              <a:solidFill>
                <a:schemeClr val="dk1"/>
              </a:solidFill>
              <a:latin typeface="Century Gothic"/>
              <a:ea typeface="Century Gothic"/>
              <a:cs typeface="Century Gothic"/>
              <a:sym typeface="Century Gothic"/>
            </a:endParaRPr>
          </a:p>
          <a:p>
            <a:pPr marL="457200" marR="123825" lvl="0" indent="-298450" algn="l" rtl="0">
              <a:lnSpc>
                <a:spcPct val="115000"/>
              </a:lnSpc>
              <a:spcBef>
                <a:spcPts val="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Development model used (centralized, federated, or federated-other)</a:t>
            </a:r>
            <a:endParaRPr sz="1100">
              <a:solidFill>
                <a:schemeClr val="dk1"/>
              </a:solidFill>
              <a:latin typeface="Century Gothic"/>
              <a:ea typeface="Century Gothic"/>
              <a:cs typeface="Century Gothic"/>
              <a:sym typeface="Century Gothic"/>
            </a:endParaRPr>
          </a:p>
          <a:p>
            <a:pPr marL="457200" marR="123825" lvl="0" indent="-298450" algn="l" rtl="0">
              <a:lnSpc>
                <a:spcPct val="115000"/>
              </a:lnSpc>
              <a:spcBef>
                <a:spcPts val="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Amount of time the team spends completing the process today</a:t>
            </a:r>
            <a:endParaRPr sz="1100">
              <a:solidFill>
                <a:schemeClr val="dk1"/>
              </a:solidFill>
              <a:latin typeface="Century Gothic"/>
              <a:ea typeface="Century Gothic"/>
              <a:cs typeface="Century Gothic"/>
              <a:sym typeface="Century Gothic"/>
            </a:endParaRPr>
          </a:p>
          <a:p>
            <a:pPr marL="457200" marR="123825" lvl="0" indent="-298450" algn="l" rtl="0">
              <a:lnSpc>
                <a:spcPct val="115000"/>
              </a:lnSpc>
              <a:spcBef>
                <a:spcPts val="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The average pay grade of the people doing the job</a:t>
            </a:r>
            <a:endParaRPr sz="1100">
              <a:solidFill>
                <a:schemeClr val="dk1"/>
              </a:solidFill>
              <a:latin typeface="Century Gothic"/>
              <a:ea typeface="Century Gothic"/>
              <a:cs typeface="Century Gothic"/>
              <a:sym typeface="Century Gothic"/>
            </a:endParaRPr>
          </a:p>
          <a:p>
            <a:pPr marL="457200" marR="123825" lvl="0" indent="-298450" algn="l" rtl="0">
              <a:lnSpc>
                <a:spcPct val="115000"/>
              </a:lnSpc>
              <a:spcBef>
                <a:spcPts val="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How often the process is executed</a:t>
            </a:r>
            <a:br>
              <a:rPr lang="en" sz="1100">
                <a:solidFill>
                  <a:schemeClr val="dk1"/>
                </a:solidFill>
                <a:latin typeface="Century Gothic"/>
                <a:ea typeface="Century Gothic"/>
                <a:cs typeface="Century Gothic"/>
                <a:sym typeface="Century Gothic"/>
              </a:rPr>
            </a:br>
            <a:endParaRPr sz="1100">
              <a:solidFill>
                <a:schemeClr val="dk1"/>
              </a:solidFill>
              <a:latin typeface="Century Gothic"/>
              <a:ea typeface="Century Gothic"/>
              <a:cs typeface="Century Gothic"/>
              <a:sym typeface="Century Gothic"/>
            </a:endParaRPr>
          </a:p>
          <a:p>
            <a:pPr marL="0" marR="123825" lvl="0" indent="0" algn="l" rtl="0">
              <a:spcBef>
                <a:spcPts val="0"/>
              </a:spcBef>
              <a:spcAft>
                <a:spcPts val="0"/>
              </a:spcAft>
              <a:buSzPts val="1100"/>
              <a:buNone/>
            </a:pPr>
            <a:r>
              <a:rPr lang="en" sz="1100">
                <a:solidFill>
                  <a:schemeClr val="dk1"/>
                </a:solidFill>
                <a:latin typeface="Century Gothic"/>
                <a:ea typeface="Century Gothic"/>
                <a:cs typeface="Century Gothic"/>
                <a:sym typeface="Century Gothic"/>
              </a:rPr>
              <a:t>We calculate the ROI by the manual labor hours times the frequency times the cost of the labor.</a:t>
            </a:r>
            <a:endParaRPr sz="1100" b="1">
              <a:solidFill>
                <a:schemeClr val="dk1"/>
              </a:solidFill>
              <a:latin typeface="Century Gothic"/>
              <a:ea typeface="Century Gothic"/>
              <a:cs typeface="Century Gothic"/>
              <a:sym typeface="Century Gothic"/>
            </a:endParaRPr>
          </a:p>
          <a:p>
            <a:pPr marL="0" lvl="0" indent="0" algn="l" rtl="0">
              <a:spcBef>
                <a:spcPts val="1200"/>
              </a:spcBef>
              <a:spcAft>
                <a:spcPts val="0"/>
              </a:spcAft>
              <a:buSzPts val="1100"/>
              <a:buNone/>
            </a:pPr>
            <a:r>
              <a:rPr lang="en" sz="1100">
                <a:solidFill>
                  <a:schemeClr val="dk1"/>
                </a:solidFill>
                <a:latin typeface="Century Gothic"/>
                <a:ea typeface="Century Gothic"/>
                <a:cs typeface="Century Gothic"/>
                <a:sym typeface="Century Gothic"/>
              </a:rPr>
              <a:t>We continually improved USDA’s RPA program by scaling into artificial intelligence (AI) and machine learning in FY21. We also developed enterprise automations.</a:t>
            </a:r>
            <a:endParaRPr sz="1100">
              <a:solidFill>
                <a:schemeClr val="dk1"/>
              </a:solidFill>
              <a:latin typeface="Century Gothic"/>
              <a:ea typeface="Century Gothic"/>
              <a:cs typeface="Century Gothic"/>
              <a:sym typeface="Century Gothic"/>
            </a:endParaRPr>
          </a:p>
          <a:p>
            <a:pPr marL="0" marR="123825" lvl="0" indent="0" algn="l" rtl="0">
              <a:spcBef>
                <a:spcPts val="1000"/>
              </a:spcBef>
              <a:spcAft>
                <a:spcPts val="0"/>
              </a:spcAft>
              <a:buSzPts val="1100"/>
              <a:buNone/>
            </a:pPr>
            <a:endParaRPr sz="1100">
              <a:solidFill>
                <a:schemeClr val="dk1"/>
              </a:solidFill>
              <a:latin typeface="Century Gothic"/>
              <a:ea typeface="Century Gothic"/>
              <a:cs typeface="Century Gothic"/>
              <a:sym typeface="Century Gothic"/>
            </a:endParaRPr>
          </a:p>
          <a:p>
            <a:pPr marL="0" lvl="0" indent="0" algn="l" rtl="0">
              <a:spcBef>
                <a:spcPts val="1200"/>
              </a:spcBef>
              <a:spcAft>
                <a:spcPts val="0"/>
              </a:spcAft>
              <a:buClr>
                <a:schemeClr val="dk1"/>
              </a:buClr>
              <a:buSzPts val="1100"/>
              <a:buFont typeface="Arial"/>
              <a:buNone/>
            </a:pPr>
            <a:endParaRPr sz="1100">
              <a:solidFill>
                <a:schemeClr val="dk1"/>
              </a:solidFill>
              <a:latin typeface="Century Gothic"/>
              <a:ea typeface="Century Gothic"/>
              <a:cs typeface="Century Gothic"/>
              <a:sym typeface="Century Gothic"/>
            </a:endParaRPr>
          </a:p>
        </p:txBody>
      </p:sp>
      <p:sp>
        <p:nvSpPr>
          <p:cNvPr id="683" name="Google Shape;683;p38"/>
          <p:cNvSpPr/>
          <p:nvPr/>
        </p:nvSpPr>
        <p:spPr>
          <a:xfrm>
            <a:off x="3812470" y="4828833"/>
            <a:ext cx="3828300" cy="41547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rgbClr val="222222"/>
                </a:solidFill>
                <a:highlight>
                  <a:schemeClr val="lt1"/>
                </a:highlight>
                <a:latin typeface="Century Gothic"/>
                <a:ea typeface="Century Gothic"/>
                <a:cs typeface="Century Gothic"/>
                <a:sym typeface="Century Gothic"/>
              </a:rPr>
              <a:t>Advice for New Programs</a:t>
            </a:r>
            <a:endParaRPr sz="1200"/>
          </a:p>
          <a:p>
            <a:pPr marL="0" lvl="0" indent="0" algn="l" rtl="0">
              <a:spcBef>
                <a:spcPts val="0"/>
              </a:spcBef>
              <a:spcAft>
                <a:spcPts val="0"/>
              </a:spcAft>
              <a:buClr>
                <a:schemeClr val="dk1"/>
              </a:buClr>
              <a:buSzPts val="1100"/>
              <a:buFont typeface="Arial"/>
              <a:buNone/>
            </a:pPr>
            <a:r>
              <a:rPr lang="en" sz="1100">
                <a:solidFill>
                  <a:schemeClr val="dk1"/>
                </a:solidFill>
                <a:latin typeface="Century Gothic"/>
                <a:ea typeface="Century Gothic"/>
                <a:cs typeface="Century Gothic"/>
                <a:sym typeface="Century Gothic"/>
              </a:rPr>
              <a:t>When we created our RPA dashboards, we tried to answer three fundamental questions: </a:t>
            </a:r>
            <a:endParaRPr sz="1100">
              <a:solidFill>
                <a:schemeClr val="dk1"/>
              </a:solidFill>
              <a:latin typeface="Century Gothic"/>
              <a:ea typeface="Century Gothic"/>
              <a:cs typeface="Century Gothic"/>
              <a:sym typeface="Century Gothic"/>
            </a:endParaRPr>
          </a:p>
          <a:p>
            <a:pPr marL="0" lvl="0" indent="0" algn="l" rtl="0">
              <a:spcBef>
                <a:spcPts val="1000"/>
              </a:spcBef>
              <a:spcAft>
                <a:spcPts val="0"/>
              </a:spcAft>
              <a:buClr>
                <a:schemeClr val="dk1"/>
              </a:buClr>
              <a:buSzPts val="1100"/>
              <a:buFont typeface="Arial"/>
              <a:buNone/>
            </a:pPr>
            <a:r>
              <a:rPr lang="en" sz="1100" b="1">
                <a:solidFill>
                  <a:schemeClr val="dk1"/>
                </a:solidFill>
                <a:latin typeface="Century Gothic"/>
                <a:ea typeface="Century Gothic"/>
                <a:cs typeface="Century Gothic"/>
                <a:sym typeface="Century Gothic"/>
              </a:rPr>
              <a:t>What data does the RPA dashboard show? </a:t>
            </a:r>
            <a:r>
              <a:rPr lang="en" sz="1100">
                <a:solidFill>
                  <a:schemeClr val="dk1"/>
                </a:solidFill>
                <a:latin typeface="Century Gothic"/>
                <a:ea typeface="Century Gothic"/>
                <a:cs typeface="Century Gothic"/>
                <a:sym typeface="Century Gothic"/>
              </a:rPr>
              <a:t>The data represented should be relevant to your audience. Our audience mostly comprises executive leaders who want to see the value we provide. Our dashboard shows cost avoidance, total estimated labor hours saved, and the full-time equivalent.</a:t>
            </a:r>
            <a:endParaRPr sz="1100">
              <a:solidFill>
                <a:schemeClr val="dk1"/>
              </a:solidFill>
              <a:latin typeface="Century Gothic"/>
              <a:ea typeface="Century Gothic"/>
              <a:cs typeface="Century Gothic"/>
              <a:sym typeface="Century Gothic"/>
            </a:endParaRPr>
          </a:p>
          <a:p>
            <a:pPr marL="0" lvl="0" indent="0" algn="l" rtl="0">
              <a:spcBef>
                <a:spcPts val="1000"/>
              </a:spcBef>
              <a:spcAft>
                <a:spcPts val="0"/>
              </a:spcAft>
              <a:buClr>
                <a:schemeClr val="dk1"/>
              </a:buClr>
              <a:buSzPts val="1100"/>
              <a:buFont typeface="Arial"/>
              <a:buNone/>
            </a:pPr>
            <a:r>
              <a:rPr lang="en" sz="1100" b="1">
                <a:solidFill>
                  <a:schemeClr val="dk1"/>
                </a:solidFill>
                <a:latin typeface="Century Gothic"/>
                <a:ea typeface="Century Gothic"/>
                <a:cs typeface="Century Gothic"/>
                <a:sym typeface="Century Gothic"/>
              </a:rPr>
              <a:t>How do we organize the data? </a:t>
            </a:r>
            <a:r>
              <a:rPr lang="en" sz="1100">
                <a:solidFill>
                  <a:schemeClr val="dk1"/>
                </a:solidFill>
                <a:latin typeface="Century Gothic"/>
                <a:ea typeface="Century Gothic"/>
                <a:cs typeface="Century Gothic"/>
                <a:sym typeface="Century Gothic"/>
              </a:rPr>
              <a:t>We use a SharePoint list with defined mandatory columns. We collect the data for the dashboard during ideation to easily track information from the business owner and SME.</a:t>
            </a:r>
            <a:endParaRPr sz="1100">
              <a:solidFill>
                <a:schemeClr val="dk1"/>
              </a:solidFill>
              <a:latin typeface="Century Gothic"/>
              <a:ea typeface="Century Gothic"/>
              <a:cs typeface="Century Gothic"/>
              <a:sym typeface="Century Gothic"/>
            </a:endParaRPr>
          </a:p>
          <a:p>
            <a:pPr marL="0" lvl="0" indent="0" algn="l" rtl="0">
              <a:spcBef>
                <a:spcPts val="1000"/>
              </a:spcBef>
              <a:spcAft>
                <a:spcPts val="0"/>
              </a:spcAft>
              <a:buClr>
                <a:schemeClr val="dk1"/>
              </a:buClr>
              <a:buSzPts val="1100"/>
              <a:buFont typeface="Arial"/>
              <a:buNone/>
            </a:pPr>
            <a:r>
              <a:rPr lang="en" sz="1100" b="1">
                <a:solidFill>
                  <a:schemeClr val="dk1"/>
                </a:solidFill>
                <a:latin typeface="Century Gothic"/>
                <a:ea typeface="Century Gothic"/>
                <a:cs typeface="Century Gothic"/>
                <a:sym typeface="Century Gothic"/>
              </a:rPr>
              <a:t>How do we want the RPA Dashboard to look? </a:t>
            </a:r>
            <a:r>
              <a:rPr lang="en" sz="1100">
                <a:solidFill>
                  <a:schemeClr val="dk1"/>
                </a:solidFill>
                <a:latin typeface="Century Gothic"/>
                <a:ea typeface="Century Gothic"/>
                <a:cs typeface="Century Gothic"/>
                <a:sym typeface="Century Gothic"/>
              </a:rPr>
              <a:t>We want the dashboard to be easy-to-read and intuitive. We use Tableau. Our audience can select the mission area to see their data or the development model to see the data for each specific model.</a:t>
            </a:r>
            <a:endParaRPr sz="1100" b="1">
              <a:solidFill>
                <a:schemeClr val="dk1"/>
              </a:solidFill>
              <a:latin typeface="Century Gothic"/>
              <a:ea typeface="Century Gothic"/>
              <a:cs typeface="Century Gothic"/>
              <a:sym typeface="Century Gothic"/>
            </a:endParaRPr>
          </a:p>
          <a:p>
            <a:pPr marL="0" marR="0" lvl="0" indent="0" algn="l" rtl="0">
              <a:lnSpc>
                <a:spcPct val="115000"/>
              </a:lnSpc>
              <a:spcBef>
                <a:spcPts val="1000"/>
              </a:spcBef>
              <a:spcAft>
                <a:spcPts val="0"/>
              </a:spcAft>
              <a:buNone/>
            </a:pPr>
            <a:endParaRPr sz="1100" b="1">
              <a:solidFill>
                <a:srgbClr val="222222"/>
              </a:solidFill>
              <a:highlight>
                <a:srgbClr val="FFFFFF"/>
              </a:highlight>
              <a:latin typeface="Century Gothic"/>
              <a:ea typeface="Century Gothic"/>
              <a:cs typeface="Century Gothic"/>
              <a:sym typeface="Century Gothic"/>
            </a:endParaRPr>
          </a:p>
        </p:txBody>
      </p:sp>
      <p:sp>
        <p:nvSpPr>
          <p:cNvPr id="684" name="Google Shape;684;p38" descr="Program Lead and POC:  Lattrice Goldsby, RPA Program Lead&#10;" title="Program Lead and POC:  Lattrice Goldsby, RPA Program Lead"/>
          <p:cNvSpPr/>
          <p:nvPr/>
        </p:nvSpPr>
        <p:spPr>
          <a:xfrm>
            <a:off x="0" y="9305900"/>
            <a:ext cx="7772400" cy="283200"/>
          </a:xfrm>
          <a:prstGeom prst="rect">
            <a:avLst/>
          </a:prstGeom>
          <a:solidFill>
            <a:srgbClr val="666666"/>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FFFFFF"/>
                </a:solidFill>
                <a:latin typeface="Century Gothic"/>
                <a:ea typeface="Century Gothic"/>
                <a:cs typeface="Century Gothic"/>
                <a:sym typeface="Century Gothic"/>
              </a:rPr>
              <a:t>Program Lead and POC: </a:t>
            </a:r>
            <a:r>
              <a:rPr lang="en" sz="1000" b="0" i="0" u="none" strike="noStrike" cap="none">
                <a:solidFill>
                  <a:srgbClr val="FFFFFF"/>
                </a:solidFill>
                <a:latin typeface="Century Gothic"/>
                <a:ea typeface="Century Gothic"/>
                <a:cs typeface="Century Gothic"/>
                <a:sym typeface="Century Gothic"/>
              </a:rPr>
              <a:t> </a:t>
            </a:r>
            <a:r>
              <a:rPr lang="en" sz="1000">
                <a:solidFill>
                  <a:srgbClr val="FFFFFF"/>
                </a:solidFill>
                <a:latin typeface="Century Gothic"/>
                <a:ea typeface="Century Gothic"/>
                <a:cs typeface="Century Gothic"/>
                <a:sym typeface="Century Gothic"/>
              </a:rPr>
              <a:t>Lattrice Goldsby, RPA Program Lead</a:t>
            </a:r>
            <a:endParaRPr sz="1000" b="0" i="0" u="none" strike="noStrike" cap="none">
              <a:solidFill>
                <a:schemeClr val="lt1"/>
              </a:solidFill>
              <a:latin typeface="Century Gothic"/>
              <a:ea typeface="Century Gothic"/>
              <a:cs typeface="Century Gothic"/>
              <a:sym typeface="Century Gothic"/>
            </a:endParaRPr>
          </a:p>
        </p:txBody>
      </p:sp>
      <p:sp>
        <p:nvSpPr>
          <p:cNvPr id="685" name="Google Shape;685;p38" descr="Program Spotlight: U.S. Department of Agriculture" title="Title - Program Spotlight: U.S. Department of Agriculture"/>
          <p:cNvSpPr>
            <a:spLocks noGrp="1"/>
          </p:cNvSpPr>
          <p:nvPr>
            <p:ph type="title" idx="4294967295"/>
          </p:nvPr>
        </p:nvSpPr>
        <p:spPr>
          <a:xfrm>
            <a:off x="0" y="310575"/>
            <a:ext cx="74352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Pts val="2400"/>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Program Spotlight: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U.S. Department of Agriculture</a:t>
            </a:r>
            <a:endParaRPr kumimoji="0" lang="en-US" sz="23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endParaRPr>
          </a:p>
        </p:txBody>
      </p:sp>
      <p:sp>
        <p:nvSpPr>
          <p:cNvPr id="686" name="Google Shape;686;p38"/>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 sz="1400" b="1" i="0" u="none" strike="noStrike" cap="none">
                <a:solidFill>
                  <a:srgbClr val="FF4949"/>
                </a:solidFill>
                <a:latin typeface="Century Gothic"/>
                <a:ea typeface="Century Gothic"/>
                <a:cs typeface="Century Gothic"/>
                <a:sym typeface="Century Gothic"/>
              </a:rPr>
              <a:t>digital.gov/communities/rpa</a:t>
            </a:r>
            <a:endParaRPr sz="1700" b="1" i="0" u="none" strike="noStrike" cap="none">
              <a:solidFill>
                <a:srgbClr val="FF4949"/>
              </a:solidFill>
              <a:latin typeface="Arial"/>
              <a:ea typeface="Arial"/>
              <a:cs typeface="Arial"/>
              <a:sym typeface="Arial"/>
            </a:endParaRPr>
          </a:p>
        </p:txBody>
      </p:sp>
      <p:sp>
        <p:nvSpPr>
          <p:cNvPr id="687" name="Google Shape;687;p38"/>
          <p:cNvSpPr txBox="1"/>
          <p:nvPr/>
        </p:nvSpPr>
        <p:spPr>
          <a:xfrm>
            <a:off x="3812475" y="1399225"/>
            <a:ext cx="3947700" cy="216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300" b="1">
                <a:solidFill>
                  <a:schemeClr val="dk1"/>
                </a:solidFill>
                <a:latin typeface="Century Gothic"/>
                <a:ea typeface="Century Gothic"/>
                <a:cs typeface="Century Gothic"/>
                <a:sym typeface="Century Gothic"/>
              </a:rPr>
              <a:t>How We Improved Our Dashboard Program </a:t>
            </a:r>
            <a:endParaRPr sz="1300" b="1">
              <a:solidFill>
                <a:schemeClr val="dk1"/>
              </a:solidFill>
              <a:latin typeface="Century Gothic"/>
              <a:ea typeface="Century Gothic"/>
              <a:cs typeface="Century Gothic"/>
              <a:sym typeface="Century Gothic"/>
            </a:endParaRPr>
          </a:p>
          <a:p>
            <a:pPr marL="0" lvl="0" indent="0" algn="l" rtl="0">
              <a:spcBef>
                <a:spcPts val="1000"/>
              </a:spcBef>
              <a:spcAft>
                <a:spcPts val="0"/>
              </a:spcAft>
              <a:buClr>
                <a:schemeClr val="dk1"/>
              </a:buClr>
              <a:buSzPts val="1100"/>
              <a:buFont typeface="Arial"/>
              <a:buNone/>
            </a:pPr>
            <a:r>
              <a:rPr lang="en" sz="1100" b="1">
                <a:solidFill>
                  <a:schemeClr val="dk1"/>
                </a:solidFill>
                <a:latin typeface="Century Gothic"/>
                <a:ea typeface="Century Gothic"/>
                <a:cs typeface="Century Gothic"/>
                <a:sym typeface="Century Gothic"/>
              </a:rPr>
              <a:t>See our three dashboards for yourself </a:t>
            </a:r>
            <a:r>
              <a:rPr lang="en" sz="1100">
                <a:solidFill>
                  <a:schemeClr val="dk1"/>
                </a:solidFill>
                <a:latin typeface="Century Gothic"/>
                <a:ea typeface="Century Gothic"/>
                <a:cs typeface="Century Gothic"/>
                <a:sym typeface="Century Gothic"/>
              </a:rPr>
              <a:t>on the next page.</a:t>
            </a: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1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100">
                <a:solidFill>
                  <a:schemeClr val="dk1"/>
                </a:solidFill>
                <a:latin typeface="Century Gothic"/>
                <a:ea typeface="Century Gothic"/>
                <a:cs typeface="Century Gothic"/>
                <a:sym typeface="Century Gothic"/>
              </a:rPr>
              <a:t>We continually improve our RPA program. Now, we’re scaling into AI and ML in FY21. Using dashboards also helped us develop enterprise-level automations.</a:t>
            </a:r>
            <a:endParaRPr sz="1100">
              <a:solidFill>
                <a:schemeClr val="dk1"/>
              </a:solidFill>
              <a:latin typeface="Century Gothic"/>
              <a:ea typeface="Century Gothic"/>
              <a:cs typeface="Century Gothic"/>
              <a:sym typeface="Century Gothic"/>
            </a:endParaRPr>
          </a:p>
          <a:p>
            <a:pPr marL="0" lvl="0" indent="0" algn="l" rtl="0">
              <a:spcBef>
                <a:spcPts val="1000"/>
              </a:spcBef>
              <a:spcAft>
                <a:spcPts val="1000"/>
              </a:spcAft>
              <a:buClr>
                <a:schemeClr val="dk1"/>
              </a:buClr>
              <a:buSzPts val="1100"/>
              <a:buFont typeface="Arial"/>
              <a:buNone/>
            </a:pPr>
            <a:r>
              <a:rPr lang="en" sz="1100">
                <a:solidFill>
                  <a:schemeClr val="dk1"/>
                </a:solidFill>
                <a:latin typeface="Century Gothic"/>
                <a:ea typeface="Century Gothic"/>
                <a:cs typeface="Century Gothic"/>
                <a:sym typeface="Century Gothic"/>
              </a:rPr>
              <a:t>We continually improve by applying our own advice for new programs below: analyze, organize, and visualize the data for your own dashboard.</a:t>
            </a:r>
            <a:endParaRPr/>
          </a:p>
        </p:txBody>
      </p:sp>
      <p:sp>
        <p:nvSpPr>
          <p:cNvPr id="688" name="Google Shape;688;p38"/>
          <p:cNvSpPr txBox="1"/>
          <p:nvPr/>
        </p:nvSpPr>
        <p:spPr>
          <a:xfrm>
            <a:off x="163275" y="1399225"/>
            <a:ext cx="3649200" cy="3429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000000"/>
                </a:solidFill>
                <a:latin typeface="Century Gothic"/>
                <a:ea typeface="Century Gothic"/>
                <a:cs typeface="Century Gothic"/>
                <a:sym typeface="Century Gothic"/>
              </a:rPr>
              <a:t>Program Succes</a:t>
            </a:r>
            <a:r>
              <a:rPr lang="en" sz="1200" b="1">
                <a:latin typeface="Century Gothic"/>
                <a:ea typeface="Century Gothic"/>
                <a:cs typeface="Century Gothic"/>
                <a:sym typeface="Century Gothic"/>
              </a:rPr>
              <a:t>s</a:t>
            </a:r>
            <a:r>
              <a:rPr lang="en" sz="1300" b="1" i="0" u="none" strike="noStrike" cap="none">
                <a:solidFill>
                  <a:srgbClr val="000000"/>
                </a:solidFill>
                <a:latin typeface="Century Gothic"/>
                <a:ea typeface="Century Gothic"/>
                <a:cs typeface="Century Gothic"/>
                <a:sym typeface="Century Gothic"/>
              </a:rPr>
              <a:t> </a:t>
            </a:r>
            <a:r>
              <a:rPr lang="en" sz="1200" b="1">
                <a:latin typeface="Century Gothic"/>
                <a:ea typeface="Century Gothic"/>
                <a:cs typeface="Century Gothic"/>
                <a:sym typeface="Century Gothic"/>
              </a:rPr>
              <a:t>Spotlight </a:t>
            </a:r>
            <a:endParaRPr sz="1300" b="0" i="0" u="none" strike="noStrike" cap="none">
              <a:solidFill>
                <a:srgbClr val="222222"/>
              </a:solidFill>
              <a:highlight>
                <a:srgbClr val="FFFFFF"/>
              </a:highlight>
              <a:latin typeface="Century Gothic"/>
              <a:ea typeface="Century Gothic"/>
              <a:cs typeface="Century Gothic"/>
              <a:sym typeface="Century Gothic"/>
            </a:endParaRPr>
          </a:p>
          <a:p>
            <a:pPr marL="0" lvl="0" indent="0" algn="l" rtl="0">
              <a:lnSpc>
                <a:spcPct val="107916"/>
              </a:lnSpc>
              <a:spcBef>
                <a:spcPts val="0"/>
              </a:spcBef>
              <a:spcAft>
                <a:spcPts val="0"/>
              </a:spcAft>
              <a:buNone/>
            </a:pPr>
            <a:r>
              <a:rPr lang="en" sz="1100">
                <a:latin typeface="Century Gothic"/>
                <a:ea typeface="Century Gothic"/>
                <a:cs typeface="Century Gothic"/>
                <a:sym typeface="Century Gothic"/>
              </a:rPr>
              <a:t>The</a:t>
            </a:r>
            <a:r>
              <a:rPr lang="en" sz="1100" b="1">
                <a:latin typeface="Century Gothic"/>
                <a:ea typeface="Century Gothic"/>
                <a:cs typeface="Century Gothic"/>
                <a:sym typeface="Century Gothic"/>
              </a:rPr>
              <a:t> </a:t>
            </a:r>
            <a:r>
              <a:rPr lang="en" sz="1100">
                <a:latin typeface="Century Gothic"/>
                <a:ea typeface="Century Gothic"/>
                <a:cs typeface="Century Gothic"/>
                <a:sym typeface="Century Gothic"/>
              </a:rPr>
              <a:t>USDA </a:t>
            </a:r>
            <a:r>
              <a:rPr lang="en" sz="1100">
                <a:solidFill>
                  <a:schemeClr val="dk1"/>
                </a:solidFill>
                <a:latin typeface="Century Gothic"/>
                <a:ea typeface="Century Gothic"/>
                <a:cs typeface="Century Gothic"/>
                <a:sym typeface="Century Gothic"/>
              </a:rPr>
              <a:t>Center of Excellence (CoE) created three dashboards to show automation stages with return on investment (ROI) in the USDA RPA CoE development process. </a:t>
            </a:r>
            <a:endParaRPr sz="1100">
              <a:solidFill>
                <a:schemeClr val="dk1"/>
              </a:solidFill>
              <a:latin typeface="Century Gothic"/>
              <a:ea typeface="Century Gothic"/>
              <a:cs typeface="Century Gothic"/>
              <a:sym typeface="Century Gothic"/>
            </a:endParaRPr>
          </a:p>
          <a:p>
            <a:pPr marL="457200" marR="123825" lvl="0" indent="-298450" algn="l" rtl="0">
              <a:spcBef>
                <a:spcPts val="1200"/>
              </a:spcBef>
              <a:spcAft>
                <a:spcPts val="0"/>
              </a:spcAft>
              <a:buClr>
                <a:schemeClr val="dk1"/>
              </a:buClr>
              <a:buSzPts val="1100"/>
              <a:buFont typeface="Century Gothic"/>
              <a:buAutoNum type="arabicPeriod"/>
            </a:pPr>
            <a:r>
              <a:rPr lang="en" sz="1100" b="1" i="1">
                <a:solidFill>
                  <a:schemeClr val="dk1"/>
                </a:solidFill>
                <a:latin typeface="Century Gothic"/>
                <a:ea typeface="Century Gothic"/>
                <a:cs typeface="Century Gothic"/>
                <a:sym typeface="Century Gothic"/>
              </a:rPr>
              <a:t>Intake Dashboard</a:t>
            </a:r>
            <a:r>
              <a:rPr lang="en" sz="1100">
                <a:solidFill>
                  <a:schemeClr val="dk1"/>
                </a:solidFill>
                <a:latin typeface="Century Gothic"/>
                <a:ea typeface="Century Gothic"/>
                <a:cs typeface="Century Gothic"/>
                <a:sym typeface="Century Gothic"/>
              </a:rPr>
              <a:t> shows the request for a business process automation. It includes an evaluation, review, and approval of the business process. </a:t>
            </a:r>
            <a:endParaRPr sz="1100">
              <a:solidFill>
                <a:schemeClr val="dk1"/>
              </a:solidFill>
              <a:latin typeface="Century Gothic"/>
              <a:ea typeface="Century Gothic"/>
              <a:cs typeface="Century Gothic"/>
              <a:sym typeface="Century Gothic"/>
            </a:endParaRPr>
          </a:p>
          <a:p>
            <a:pPr marL="457200" marR="123825" lvl="0" indent="-298450" algn="l" rtl="0">
              <a:spcBef>
                <a:spcPts val="0"/>
              </a:spcBef>
              <a:spcAft>
                <a:spcPts val="0"/>
              </a:spcAft>
              <a:buClr>
                <a:schemeClr val="dk1"/>
              </a:buClr>
              <a:buSzPts val="1100"/>
              <a:buFont typeface="Century Gothic"/>
              <a:buAutoNum type="arabicPeriod"/>
            </a:pPr>
            <a:r>
              <a:rPr lang="en" sz="1100" b="1" i="1">
                <a:solidFill>
                  <a:schemeClr val="dk1"/>
                </a:solidFill>
                <a:latin typeface="Century Gothic"/>
                <a:ea typeface="Century Gothic"/>
                <a:cs typeface="Century Gothic"/>
                <a:sym typeface="Century Gothic"/>
              </a:rPr>
              <a:t>Development Dashboard</a:t>
            </a:r>
            <a:r>
              <a:rPr lang="en" sz="1100">
                <a:solidFill>
                  <a:schemeClr val="dk1"/>
                </a:solidFill>
                <a:latin typeface="Century Gothic"/>
                <a:ea typeface="Century Gothic"/>
                <a:cs typeface="Century Gothic"/>
                <a:sym typeface="Century Gothic"/>
              </a:rPr>
              <a:t> shows automations at the development of the process definition document, code, and UAT stages.</a:t>
            </a:r>
            <a:endParaRPr sz="1100">
              <a:solidFill>
                <a:schemeClr val="dk1"/>
              </a:solidFill>
              <a:latin typeface="Century Gothic"/>
              <a:ea typeface="Century Gothic"/>
              <a:cs typeface="Century Gothic"/>
              <a:sym typeface="Century Gothic"/>
            </a:endParaRPr>
          </a:p>
          <a:p>
            <a:pPr marL="457200" marR="123825" lvl="0" indent="-298450" algn="l" rtl="0">
              <a:spcBef>
                <a:spcPts val="0"/>
              </a:spcBef>
              <a:spcAft>
                <a:spcPts val="0"/>
              </a:spcAft>
              <a:buClr>
                <a:schemeClr val="dk1"/>
              </a:buClr>
              <a:buSzPts val="1100"/>
              <a:buFont typeface="Century Gothic"/>
              <a:buAutoNum type="arabicPeriod"/>
            </a:pPr>
            <a:r>
              <a:rPr lang="en" sz="1100" b="1" i="1">
                <a:solidFill>
                  <a:schemeClr val="dk1"/>
                </a:solidFill>
                <a:latin typeface="Century Gothic"/>
                <a:ea typeface="Century Gothic"/>
                <a:cs typeface="Century Gothic"/>
                <a:sym typeface="Century Gothic"/>
              </a:rPr>
              <a:t>Production Dashboard</a:t>
            </a:r>
            <a:r>
              <a:rPr lang="en" sz="1100">
                <a:solidFill>
                  <a:schemeClr val="dk1"/>
                </a:solidFill>
                <a:latin typeface="Century Gothic"/>
                <a:ea typeface="Century Gothic"/>
                <a:cs typeface="Century Gothic"/>
                <a:sym typeface="Century Gothic"/>
              </a:rPr>
              <a:t> shows automations in the production, operation, and maintenance stages.</a:t>
            </a:r>
            <a:endParaRPr sz="1100" b="1">
              <a:latin typeface="Century Gothic"/>
              <a:ea typeface="Century Gothic"/>
              <a:cs typeface="Century Gothic"/>
              <a:sym typeface="Century Gothic"/>
            </a:endParaRPr>
          </a:p>
          <a:p>
            <a:pPr marL="0" lvl="0" indent="0" algn="l" rtl="0">
              <a:lnSpc>
                <a:spcPct val="107916"/>
              </a:lnSpc>
              <a:spcBef>
                <a:spcPts val="1000"/>
              </a:spcBef>
              <a:spcAft>
                <a:spcPts val="0"/>
              </a:spcAft>
              <a:buNone/>
            </a:pPr>
            <a:endParaRPr sz="1100">
              <a:latin typeface="Century Gothic"/>
              <a:ea typeface="Century Gothic"/>
              <a:cs typeface="Century Gothic"/>
              <a:sym typeface="Century Gothic"/>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92"/>
        <p:cNvGrpSpPr/>
        <p:nvPr/>
      </p:nvGrpSpPr>
      <p:grpSpPr>
        <a:xfrm>
          <a:off x="0" y="0"/>
          <a:ext cx="0" cy="0"/>
          <a:chOff x="0" y="0"/>
          <a:chExt cx="0" cy="0"/>
        </a:xfrm>
      </p:grpSpPr>
      <p:sp>
        <p:nvSpPr>
          <p:cNvPr id="695" name="Google Shape;695;p39">
            <a:extLst>
              <a:ext uri="{C183D7F6-B498-43B3-948B-1728B52AA6E4}">
                <adec:decorative xmlns:adec="http://schemas.microsoft.com/office/drawing/2017/decorative" val="1"/>
              </a:ext>
            </a:extLst>
          </p:cNvPr>
          <p:cNvSpPr/>
          <p:nvPr/>
        </p:nvSpPr>
        <p:spPr>
          <a:xfrm>
            <a:off x="0" y="310575"/>
            <a:ext cx="7772400" cy="10446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696" name="Google Shape;696;p39" descr="Program Lead and POC:  Lattrice Goldsby, RPA Program Lead&#10;" title="Program Lead and POC:  Lattrice Goldsby, RPA Program Lead"/>
          <p:cNvSpPr/>
          <p:nvPr/>
        </p:nvSpPr>
        <p:spPr>
          <a:xfrm>
            <a:off x="0" y="9305900"/>
            <a:ext cx="7772400" cy="283200"/>
          </a:xfrm>
          <a:prstGeom prst="rect">
            <a:avLst/>
          </a:prstGeom>
          <a:solidFill>
            <a:srgbClr val="666666"/>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FFFFFF"/>
                </a:solidFill>
                <a:latin typeface="Century Gothic"/>
                <a:ea typeface="Century Gothic"/>
                <a:cs typeface="Century Gothic"/>
                <a:sym typeface="Century Gothic"/>
              </a:rPr>
              <a:t>Program Lead and POC: </a:t>
            </a:r>
            <a:r>
              <a:rPr lang="en" sz="1000">
                <a:solidFill>
                  <a:schemeClr val="lt1"/>
                </a:solidFill>
                <a:latin typeface="Century Gothic"/>
                <a:ea typeface="Century Gothic"/>
                <a:cs typeface="Century Gothic"/>
                <a:sym typeface="Century Gothic"/>
              </a:rPr>
              <a:t> Lattrice Goldsby, RPA Program Lead</a:t>
            </a:r>
            <a:r>
              <a:rPr lang="en" sz="1000" b="1" i="0" u="none" strike="noStrike" cap="none">
                <a:solidFill>
                  <a:srgbClr val="FFFFFF"/>
                </a:solidFill>
                <a:latin typeface="Century Gothic"/>
                <a:ea typeface="Century Gothic"/>
                <a:cs typeface="Century Gothic"/>
                <a:sym typeface="Century Gothic"/>
              </a:rPr>
              <a:t> </a:t>
            </a:r>
            <a:r>
              <a:rPr lang="en" sz="1000" b="0" i="0" u="none" strike="noStrike" cap="none">
                <a:solidFill>
                  <a:srgbClr val="FFFFFF"/>
                </a:solidFill>
                <a:latin typeface="Century Gothic"/>
                <a:ea typeface="Century Gothic"/>
                <a:cs typeface="Century Gothic"/>
                <a:sym typeface="Century Gothic"/>
              </a:rPr>
              <a:t> </a:t>
            </a:r>
            <a:endParaRPr sz="1000" b="0" i="0" u="none" strike="noStrike" cap="none">
              <a:solidFill>
                <a:schemeClr val="lt1"/>
              </a:solidFill>
              <a:latin typeface="Century Gothic"/>
              <a:ea typeface="Century Gothic"/>
              <a:cs typeface="Century Gothic"/>
              <a:sym typeface="Century Gothic"/>
            </a:endParaRPr>
          </a:p>
        </p:txBody>
      </p:sp>
      <p:sp>
        <p:nvSpPr>
          <p:cNvPr id="697" name="Google Shape;697;p39" descr="Program Spotlight: U.S. Department of Agriculture (cont’d)" title="Title - Program Spotlight: U.S. Department of Agriculture (cont’d)"/>
          <p:cNvSpPr>
            <a:spLocks noGrp="1"/>
          </p:cNvSpPr>
          <p:nvPr>
            <p:ph type="title" idx="4294967295"/>
          </p:nvPr>
        </p:nvSpPr>
        <p:spPr>
          <a:xfrm>
            <a:off x="0" y="310575"/>
            <a:ext cx="77724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Pts val="2400"/>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Program Spotlight: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U.S. Department of Agriculture (cont’d)</a:t>
            </a:r>
            <a:endParaRPr kumimoji="0" lang="en-US" sz="23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endParaRPr>
          </a:p>
        </p:txBody>
      </p:sp>
      <p:sp>
        <p:nvSpPr>
          <p:cNvPr id="699" name="Google Shape;699;p39"/>
          <p:cNvSpPr txBox="1"/>
          <p:nvPr/>
        </p:nvSpPr>
        <p:spPr>
          <a:xfrm>
            <a:off x="50750" y="1736750"/>
            <a:ext cx="18132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300" b="1">
                <a:latin typeface="Century Gothic"/>
                <a:ea typeface="Century Gothic"/>
                <a:cs typeface="Century Gothic"/>
                <a:sym typeface="Century Gothic"/>
              </a:rPr>
              <a:t>Intake Dashboard</a:t>
            </a:r>
            <a:endParaRPr sz="1100" b="1">
              <a:latin typeface="Century Gothic"/>
              <a:ea typeface="Century Gothic"/>
              <a:cs typeface="Century Gothic"/>
              <a:sym typeface="Century Gothic"/>
            </a:endParaRPr>
          </a:p>
          <a:p>
            <a:pPr marL="0" lvl="0" indent="0" algn="l" rtl="0">
              <a:lnSpc>
                <a:spcPct val="107916"/>
              </a:lnSpc>
              <a:spcBef>
                <a:spcPts val="0"/>
              </a:spcBef>
              <a:spcAft>
                <a:spcPts val="0"/>
              </a:spcAft>
              <a:buNone/>
            </a:pPr>
            <a:endParaRPr sz="1100">
              <a:latin typeface="Century Gothic"/>
              <a:ea typeface="Century Gothic"/>
              <a:cs typeface="Century Gothic"/>
              <a:sym typeface="Century Gothic"/>
            </a:endParaRPr>
          </a:p>
        </p:txBody>
      </p:sp>
      <p:sp>
        <p:nvSpPr>
          <p:cNvPr id="700" name="Google Shape;700;p39"/>
          <p:cNvSpPr txBox="1"/>
          <p:nvPr/>
        </p:nvSpPr>
        <p:spPr>
          <a:xfrm>
            <a:off x="5247599" y="4400925"/>
            <a:ext cx="25248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300" b="1">
                <a:latin typeface="Century Gothic"/>
                <a:ea typeface="Century Gothic"/>
                <a:cs typeface="Century Gothic"/>
                <a:sym typeface="Century Gothic"/>
              </a:rPr>
              <a:t>Development Dashboard</a:t>
            </a:r>
            <a:endParaRPr sz="1100" b="1">
              <a:latin typeface="Century Gothic"/>
              <a:ea typeface="Century Gothic"/>
              <a:cs typeface="Century Gothic"/>
              <a:sym typeface="Century Gothic"/>
            </a:endParaRPr>
          </a:p>
          <a:p>
            <a:pPr marL="0" lvl="0" indent="0" algn="l" rtl="0">
              <a:lnSpc>
                <a:spcPct val="107916"/>
              </a:lnSpc>
              <a:spcBef>
                <a:spcPts val="0"/>
              </a:spcBef>
              <a:spcAft>
                <a:spcPts val="0"/>
              </a:spcAft>
              <a:buNone/>
            </a:pPr>
            <a:endParaRPr sz="1100">
              <a:latin typeface="Century Gothic"/>
              <a:ea typeface="Century Gothic"/>
              <a:cs typeface="Century Gothic"/>
              <a:sym typeface="Century Gothic"/>
            </a:endParaRPr>
          </a:p>
        </p:txBody>
      </p:sp>
      <p:sp>
        <p:nvSpPr>
          <p:cNvPr id="701" name="Google Shape;701;p39"/>
          <p:cNvSpPr txBox="1"/>
          <p:nvPr/>
        </p:nvSpPr>
        <p:spPr>
          <a:xfrm>
            <a:off x="50750" y="6958775"/>
            <a:ext cx="22518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300" b="1">
                <a:latin typeface="Century Gothic"/>
                <a:ea typeface="Century Gothic"/>
                <a:cs typeface="Century Gothic"/>
                <a:sym typeface="Century Gothic"/>
              </a:rPr>
              <a:t>Production Dashboard</a:t>
            </a:r>
            <a:endParaRPr sz="1100" b="1">
              <a:latin typeface="Century Gothic"/>
              <a:ea typeface="Century Gothic"/>
              <a:cs typeface="Century Gothic"/>
              <a:sym typeface="Century Gothic"/>
            </a:endParaRPr>
          </a:p>
          <a:p>
            <a:pPr marL="0" lvl="0" indent="0" algn="l" rtl="0">
              <a:lnSpc>
                <a:spcPct val="107916"/>
              </a:lnSpc>
              <a:spcBef>
                <a:spcPts val="0"/>
              </a:spcBef>
              <a:spcAft>
                <a:spcPts val="0"/>
              </a:spcAft>
              <a:buNone/>
            </a:pPr>
            <a:endParaRPr sz="1100">
              <a:latin typeface="Century Gothic"/>
              <a:ea typeface="Century Gothic"/>
              <a:cs typeface="Century Gothic"/>
              <a:sym typeface="Century Gothic"/>
            </a:endParaRPr>
          </a:p>
        </p:txBody>
      </p:sp>
      <p:pic>
        <p:nvPicPr>
          <p:cNvPr id="702" name="Google Shape;702;p39" descr="Image of Production Dashboard" title="Image of Production Dashboard"/>
          <p:cNvPicPr preferRelativeResize="0"/>
          <p:nvPr/>
        </p:nvPicPr>
        <p:blipFill>
          <a:blip r:embed="rId3">
            <a:alphaModFix/>
          </a:blip>
          <a:stretch>
            <a:fillRect/>
          </a:stretch>
        </p:blipFill>
        <p:spPr>
          <a:xfrm>
            <a:off x="2081247" y="6624100"/>
            <a:ext cx="5572728" cy="2555925"/>
          </a:xfrm>
          <a:prstGeom prst="rect">
            <a:avLst/>
          </a:prstGeom>
          <a:noFill/>
          <a:ln>
            <a:noFill/>
          </a:ln>
          <a:effectLst>
            <a:outerShdw blurRad="100013" dist="95250" dir="7740000" algn="bl" rotWithShape="0">
              <a:srgbClr val="000000">
                <a:alpha val="36000"/>
              </a:srgbClr>
            </a:outerShdw>
          </a:effectLst>
        </p:spPr>
      </p:pic>
      <p:pic>
        <p:nvPicPr>
          <p:cNvPr id="703" name="Google Shape;703;p39" descr="Image of Development Dashboard" title="Image of Development Dashboard"/>
          <p:cNvPicPr preferRelativeResize="0"/>
          <p:nvPr/>
        </p:nvPicPr>
        <p:blipFill>
          <a:blip r:embed="rId4">
            <a:alphaModFix/>
          </a:blip>
          <a:stretch>
            <a:fillRect/>
          </a:stretch>
        </p:blipFill>
        <p:spPr>
          <a:xfrm>
            <a:off x="245175" y="4265900"/>
            <a:ext cx="4929049" cy="2270385"/>
          </a:xfrm>
          <a:prstGeom prst="rect">
            <a:avLst/>
          </a:prstGeom>
          <a:noFill/>
          <a:ln>
            <a:noFill/>
          </a:ln>
          <a:effectLst>
            <a:outerShdw blurRad="100013" dist="95250" dir="7740000" algn="bl" rotWithShape="0">
              <a:srgbClr val="000000">
                <a:alpha val="36000"/>
              </a:srgbClr>
            </a:outerShdw>
          </a:effectLst>
        </p:spPr>
      </p:pic>
      <p:pic>
        <p:nvPicPr>
          <p:cNvPr id="704" name="Google Shape;704;p39" descr="Image of Intake Dashboard" title="Image of Intake Dashboard"/>
          <p:cNvPicPr preferRelativeResize="0"/>
          <p:nvPr/>
        </p:nvPicPr>
        <p:blipFill>
          <a:blip r:embed="rId5">
            <a:alphaModFix/>
          </a:blip>
          <a:stretch>
            <a:fillRect/>
          </a:stretch>
        </p:blipFill>
        <p:spPr>
          <a:xfrm>
            <a:off x="1710054" y="1430650"/>
            <a:ext cx="5895622" cy="2600825"/>
          </a:xfrm>
          <a:prstGeom prst="rect">
            <a:avLst/>
          </a:prstGeom>
          <a:noFill/>
          <a:ln>
            <a:noFill/>
          </a:ln>
          <a:effectLst>
            <a:outerShdw blurRad="100013" dist="95250" dir="7740000" algn="bl" rotWithShape="0">
              <a:srgbClr val="000000">
                <a:alpha val="36000"/>
              </a:srgbClr>
            </a:outerShdw>
          </a:effectLst>
        </p:spPr>
      </p:pic>
      <p:sp>
        <p:nvSpPr>
          <p:cNvPr id="698" name="Google Shape;698;p39"/>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 sz="1400" b="1" i="0" u="none" strike="noStrike" cap="none">
                <a:solidFill>
                  <a:srgbClr val="FF4949"/>
                </a:solidFill>
                <a:latin typeface="Century Gothic"/>
                <a:ea typeface="Century Gothic"/>
                <a:cs typeface="Century Gothic"/>
                <a:sym typeface="Century Gothic"/>
              </a:rPr>
              <a:t>digital.gov/communities/rpa</a:t>
            </a:r>
            <a:endParaRPr sz="1700" b="1" i="0" u="none" strike="noStrike" cap="none">
              <a:solidFill>
                <a:srgbClr val="FF4949"/>
              </a:solidFill>
              <a:latin typeface="Arial"/>
              <a:ea typeface="Arial"/>
              <a:cs typeface="Arial"/>
              <a:sym typeface="Arial"/>
            </a:endParaRPr>
          </a:p>
        </p:txBody>
      </p:sp>
      <p:sp>
        <p:nvSpPr>
          <p:cNvPr id="693" name="Google Shape;693;p39"/>
          <p:cNvSpPr txBox="1">
            <a:spLocks noGrp="1"/>
          </p:cNvSpPr>
          <p:nvPr>
            <p:ph type="sldNum" idx="12"/>
          </p:nvPr>
        </p:nvSpPr>
        <p:spPr>
          <a:xfrm>
            <a:off x="3659625" y="9601209"/>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27</a:t>
            </a:r>
            <a:endParaRPr/>
          </a:p>
        </p:txBody>
      </p:sp>
      <p:sp>
        <p:nvSpPr>
          <p:cNvPr id="694" name="Google Shape;694;p39">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entury Gothic"/>
              <a:ea typeface="Century Gothic"/>
              <a:cs typeface="Century Gothic"/>
              <a:sym typeface="Century Gothic"/>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08"/>
        <p:cNvGrpSpPr/>
        <p:nvPr/>
      </p:nvGrpSpPr>
      <p:grpSpPr>
        <a:xfrm>
          <a:off x="0" y="0"/>
          <a:ext cx="0" cy="0"/>
          <a:chOff x="0" y="0"/>
          <a:chExt cx="0" cy="0"/>
        </a:xfrm>
      </p:grpSpPr>
      <p:sp>
        <p:nvSpPr>
          <p:cNvPr id="711" name="Google Shape;711;p40">
            <a:extLst>
              <a:ext uri="{C183D7F6-B498-43B3-948B-1728B52AA6E4}">
                <adec:decorative xmlns:adec="http://schemas.microsoft.com/office/drawing/2017/decorative" val="1"/>
              </a:ext>
            </a:extLst>
          </p:cNvPr>
          <p:cNvSpPr/>
          <p:nvPr/>
        </p:nvSpPr>
        <p:spPr>
          <a:xfrm>
            <a:off x="0" y="310575"/>
            <a:ext cx="7772400" cy="10446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714" name="Google Shape;714;p40" descr="Program Spotlight: General Services Administration, Office of the Chief Financial Officer" title="Title - Program Spotlight: General Services Administration, Office of the Chief Financial Officer"/>
          <p:cNvSpPr>
            <a:spLocks noGrp="1"/>
          </p:cNvSpPr>
          <p:nvPr>
            <p:ph type="title" idx="4294967295"/>
          </p:nvPr>
        </p:nvSpPr>
        <p:spPr>
          <a:xfrm>
            <a:off x="0" y="310575"/>
            <a:ext cx="77724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Pts val="2400"/>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Program Spotlight: </a:t>
            </a:r>
            <a:r>
              <a:rPr kumimoji="0" lang="en-US" sz="23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General Services Administration, Office of the Chief Financial Officer</a:t>
            </a:r>
          </a:p>
        </p:txBody>
      </p:sp>
      <p:sp>
        <p:nvSpPr>
          <p:cNvPr id="717" name="Google Shape;717;p40"/>
          <p:cNvSpPr txBox="1"/>
          <p:nvPr/>
        </p:nvSpPr>
        <p:spPr>
          <a:xfrm>
            <a:off x="163275" y="1399225"/>
            <a:ext cx="3649200" cy="3771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100" b="1" i="0" u="none" strike="noStrike" cap="none">
                <a:solidFill>
                  <a:srgbClr val="000000"/>
                </a:solidFill>
                <a:latin typeface="Century Gothic"/>
                <a:ea typeface="Century Gothic"/>
                <a:cs typeface="Century Gothic"/>
                <a:sym typeface="Century Gothic"/>
              </a:rPr>
              <a:t>Top 5 Program Successes </a:t>
            </a:r>
            <a:endParaRPr sz="1100" b="1">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1300"/>
              <a:buFont typeface="Arial"/>
              <a:buNone/>
            </a:pPr>
            <a:endParaRPr sz="700" b="1">
              <a:latin typeface="Century Gothic"/>
              <a:ea typeface="Century Gothic"/>
              <a:cs typeface="Century Gothic"/>
              <a:sym typeface="Century Gothic"/>
            </a:endParaRPr>
          </a:p>
          <a:p>
            <a:pPr marL="228600" lvl="0" indent="-120650" algn="l" rtl="0">
              <a:lnSpc>
                <a:spcPct val="107916"/>
              </a:lnSpc>
              <a:spcBef>
                <a:spcPts val="0"/>
              </a:spcBef>
              <a:spcAft>
                <a:spcPts val="0"/>
              </a:spcAft>
              <a:buClr>
                <a:srgbClr val="222222"/>
              </a:buClr>
              <a:buSzPts val="1000"/>
              <a:buFont typeface="Century Gothic"/>
              <a:buAutoNum type="arabicPeriod"/>
            </a:pPr>
            <a:r>
              <a:rPr lang="en" sz="1000" b="1">
                <a:solidFill>
                  <a:srgbClr val="222222"/>
                </a:solidFill>
                <a:latin typeface="Century Gothic"/>
                <a:ea typeface="Century Gothic"/>
                <a:cs typeface="Century Gothic"/>
                <a:sym typeface="Century Gothic"/>
              </a:rPr>
              <a:t>Established an Enterprise RPA Program </a:t>
            </a:r>
            <a:r>
              <a:rPr lang="en" sz="1000">
                <a:solidFill>
                  <a:srgbClr val="222222"/>
                </a:solidFill>
                <a:latin typeface="Century Gothic"/>
                <a:ea typeface="Century Gothic"/>
                <a:cs typeface="Century Gothic"/>
                <a:sym typeface="Century Gothic"/>
              </a:rPr>
              <a:t>We created a centralized RPA program and have deployed automations in nearly all business lines and mission-support offices including real estate, acquisition, finance, HR, IT, and administrative services.</a:t>
            </a:r>
            <a:endParaRPr sz="1000">
              <a:solidFill>
                <a:srgbClr val="222222"/>
              </a:solidFill>
              <a:latin typeface="Century Gothic"/>
              <a:ea typeface="Century Gothic"/>
              <a:cs typeface="Century Gothic"/>
              <a:sym typeface="Century Gothic"/>
            </a:endParaRPr>
          </a:p>
          <a:p>
            <a:pPr marL="228600" lvl="0" indent="-120650" algn="l" rtl="0">
              <a:lnSpc>
                <a:spcPct val="107916"/>
              </a:lnSpc>
              <a:spcBef>
                <a:spcPts val="0"/>
              </a:spcBef>
              <a:spcAft>
                <a:spcPts val="0"/>
              </a:spcAft>
              <a:buClr>
                <a:srgbClr val="222222"/>
              </a:buClr>
              <a:buSzPts val="1000"/>
              <a:buFont typeface="Century Gothic"/>
              <a:buAutoNum type="arabicPeriod"/>
            </a:pPr>
            <a:r>
              <a:rPr lang="en" sz="1000" b="1">
                <a:solidFill>
                  <a:srgbClr val="222222"/>
                </a:solidFill>
                <a:latin typeface="Century Gothic"/>
                <a:ea typeface="Century Gothic"/>
                <a:cs typeface="Century Gothic"/>
                <a:sym typeface="Century Gothic"/>
              </a:rPr>
              <a:t>Automations Deployed - </a:t>
            </a:r>
            <a:r>
              <a:rPr lang="en" sz="1000">
                <a:solidFill>
                  <a:srgbClr val="222222"/>
                </a:solidFill>
                <a:latin typeface="Century Gothic"/>
                <a:ea typeface="Century Gothic"/>
                <a:cs typeface="Century Gothic"/>
                <a:sym typeface="Century Gothic"/>
              </a:rPr>
              <a:t>Within three years of program initiation, we deployed 101 cumulative bots using a streamlined RPA Factory approach. </a:t>
            </a:r>
            <a:endParaRPr sz="1000">
              <a:solidFill>
                <a:srgbClr val="222222"/>
              </a:solidFill>
              <a:latin typeface="Century Gothic"/>
              <a:ea typeface="Century Gothic"/>
              <a:cs typeface="Century Gothic"/>
              <a:sym typeface="Century Gothic"/>
            </a:endParaRPr>
          </a:p>
          <a:p>
            <a:pPr marL="228600" lvl="0" indent="-120650" algn="l" rtl="0">
              <a:lnSpc>
                <a:spcPct val="107916"/>
              </a:lnSpc>
              <a:spcBef>
                <a:spcPts val="0"/>
              </a:spcBef>
              <a:spcAft>
                <a:spcPts val="0"/>
              </a:spcAft>
              <a:buClr>
                <a:srgbClr val="222222"/>
              </a:buClr>
              <a:buSzPts val="1000"/>
              <a:buFont typeface="Century Gothic"/>
              <a:buAutoNum type="arabicPeriod"/>
            </a:pPr>
            <a:r>
              <a:rPr lang="en" sz="1000" b="1">
                <a:solidFill>
                  <a:srgbClr val="222222"/>
                </a:solidFill>
                <a:latin typeface="Century Gothic"/>
                <a:ea typeface="Century Gothic"/>
                <a:cs typeface="Century Gothic"/>
                <a:sym typeface="Century Gothic"/>
              </a:rPr>
              <a:t>Capacity Created - </a:t>
            </a:r>
            <a:r>
              <a:rPr lang="en" sz="1000">
                <a:solidFill>
                  <a:srgbClr val="222222"/>
                </a:solidFill>
                <a:latin typeface="Century Gothic"/>
                <a:ea typeface="Century Gothic"/>
                <a:cs typeface="Century Gothic"/>
                <a:sym typeface="Century Gothic"/>
              </a:rPr>
              <a:t>By the end of FY 21, we delivered over 300,000 annualized hours of capacity, averaging over 3,000 hours per bot.</a:t>
            </a:r>
            <a:endParaRPr sz="1000">
              <a:solidFill>
                <a:srgbClr val="222222"/>
              </a:solidFill>
              <a:latin typeface="Century Gothic"/>
              <a:ea typeface="Century Gothic"/>
              <a:cs typeface="Century Gothic"/>
              <a:sym typeface="Century Gothic"/>
            </a:endParaRPr>
          </a:p>
          <a:p>
            <a:pPr marL="228600" lvl="0" indent="-120650" algn="l" rtl="0">
              <a:lnSpc>
                <a:spcPct val="107916"/>
              </a:lnSpc>
              <a:spcBef>
                <a:spcPts val="0"/>
              </a:spcBef>
              <a:spcAft>
                <a:spcPts val="0"/>
              </a:spcAft>
              <a:buClr>
                <a:srgbClr val="222222"/>
              </a:buClr>
              <a:buSzPts val="1000"/>
              <a:buFont typeface="Century Gothic"/>
              <a:buAutoNum type="arabicPeriod"/>
            </a:pPr>
            <a:r>
              <a:rPr lang="en" sz="1000" b="1">
                <a:solidFill>
                  <a:srgbClr val="222222"/>
                </a:solidFill>
                <a:latin typeface="Century Gothic"/>
                <a:ea typeface="Century Gothic"/>
                <a:cs typeface="Century Gothic"/>
                <a:sym typeface="Century Gothic"/>
              </a:rPr>
              <a:t>Strengthening and Training the Federal Workforce</a:t>
            </a:r>
            <a:r>
              <a:rPr lang="en" sz="1000">
                <a:solidFill>
                  <a:srgbClr val="222222"/>
                </a:solidFill>
                <a:latin typeface="Century Gothic"/>
                <a:ea typeface="Century Gothic"/>
                <a:cs typeface="Century Gothic"/>
                <a:sym typeface="Century Gothic"/>
              </a:rPr>
              <a:t> - We trained, developed, and redeployed existing CFO employees in RPA development.</a:t>
            </a:r>
            <a:endParaRPr sz="1000">
              <a:solidFill>
                <a:srgbClr val="222222"/>
              </a:solidFill>
              <a:latin typeface="Century Gothic"/>
              <a:ea typeface="Century Gothic"/>
              <a:cs typeface="Century Gothic"/>
              <a:sym typeface="Century Gothic"/>
            </a:endParaRPr>
          </a:p>
          <a:p>
            <a:pPr marL="228600" lvl="0" indent="-120650" algn="l" rtl="0">
              <a:lnSpc>
                <a:spcPct val="107916"/>
              </a:lnSpc>
              <a:spcBef>
                <a:spcPts val="0"/>
              </a:spcBef>
              <a:spcAft>
                <a:spcPts val="0"/>
              </a:spcAft>
              <a:buClr>
                <a:srgbClr val="222222"/>
              </a:buClr>
              <a:buSzPts val="1000"/>
              <a:buFont typeface="Century Gothic"/>
              <a:buAutoNum type="arabicPeriod"/>
            </a:pPr>
            <a:r>
              <a:rPr lang="en" sz="1000" b="1">
                <a:solidFill>
                  <a:srgbClr val="222222"/>
                </a:solidFill>
                <a:latin typeface="Century Gothic"/>
                <a:ea typeface="Century Gothic"/>
                <a:cs typeface="Century Gothic"/>
                <a:sym typeface="Century Gothic"/>
              </a:rPr>
              <a:t>Full Suite of Process Improvement Capabilities - </a:t>
            </a:r>
            <a:r>
              <a:rPr lang="en" sz="1000">
                <a:solidFill>
                  <a:srgbClr val="222222"/>
                </a:solidFill>
                <a:latin typeface="Century Gothic"/>
                <a:ea typeface="Century Gothic"/>
                <a:cs typeface="Century Gothic"/>
                <a:sym typeface="Century Gothic"/>
              </a:rPr>
              <a:t>We integrated process redesign and improvement capabilities including process mapping, reengineering, future state planning, and performance measurement into RPA projects.</a:t>
            </a:r>
            <a:endParaRPr sz="1000">
              <a:solidFill>
                <a:srgbClr val="222222"/>
              </a:solidFill>
              <a:latin typeface="Century Gothic"/>
              <a:ea typeface="Century Gothic"/>
              <a:cs typeface="Century Gothic"/>
              <a:sym typeface="Century Gothic"/>
            </a:endParaRPr>
          </a:p>
        </p:txBody>
      </p:sp>
      <p:sp>
        <p:nvSpPr>
          <p:cNvPr id="712" name="Google Shape;712;p40"/>
          <p:cNvSpPr/>
          <p:nvPr/>
        </p:nvSpPr>
        <p:spPr>
          <a:xfrm>
            <a:off x="218700" y="5088375"/>
            <a:ext cx="3593700" cy="42174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45700" tIns="91425" rIns="45700" bIns="91425" anchor="t" anchorCtr="0">
            <a:noAutofit/>
          </a:bodyPr>
          <a:lstStyle/>
          <a:p>
            <a:pPr marL="0" marR="0" lvl="0" indent="0" algn="l" rtl="0">
              <a:lnSpc>
                <a:spcPct val="100000"/>
              </a:lnSpc>
              <a:spcBef>
                <a:spcPts val="0"/>
              </a:spcBef>
              <a:spcAft>
                <a:spcPts val="0"/>
              </a:spcAft>
              <a:buNone/>
            </a:pPr>
            <a:r>
              <a:rPr lang="en" sz="1200" b="1" i="0" u="none" strike="noStrike" cap="none">
                <a:solidFill>
                  <a:srgbClr val="000000"/>
                </a:solidFill>
                <a:latin typeface="Century Gothic"/>
                <a:ea typeface="Century Gothic"/>
                <a:cs typeface="Century Gothic"/>
                <a:sym typeface="Century Gothic"/>
              </a:rPr>
              <a:t>Program Strategy</a:t>
            </a:r>
            <a:endParaRPr sz="1200" b="1" i="0" u="none" strike="noStrike" cap="none">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endParaRPr sz="400" b="1">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000">
                <a:solidFill>
                  <a:schemeClr val="dk1"/>
                </a:solidFill>
                <a:latin typeface="Century Gothic"/>
                <a:ea typeface="Century Gothic"/>
                <a:cs typeface="Century Gothic"/>
                <a:sym typeface="Century Gothic"/>
              </a:rPr>
              <a:t>These are some of the key attributes and principles of the GSA RPA Program:</a:t>
            </a: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000">
                <a:solidFill>
                  <a:schemeClr val="dk1"/>
                </a:solidFill>
                <a:latin typeface="Century Gothic"/>
                <a:ea typeface="Century Gothic"/>
                <a:cs typeface="Century Gothic"/>
                <a:sym typeface="Century Gothic"/>
              </a:rPr>
              <a:t> </a:t>
            </a: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r>
              <a:rPr lang="en" sz="1000" b="1">
                <a:solidFill>
                  <a:schemeClr val="dk1"/>
                </a:solidFill>
                <a:latin typeface="Century Gothic"/>
                <a:ea typeface="Century Gothic"/>
                <a:cs typeface="Century Gothic"/>
                <a:sym typeface="Century Gothic"/>
              </a:rPr>
              <a:t>Sales &amp; Marketing: </a:t>
            </a:r>
            <a:r>
              <a:rPr lang="en" sz="1000">
                <a:solidFill>
                  <a:schemeClr val="dk1"/>
                </a:solidFill>
                <a:latin typeface="Century Gothic"/>
                <a:ea typeface="Century Gothic"/>
                <a:cs typeface="Century Gothic"/>
                <a:sym typeface="Century Gothic"/>
              </a:rPr>
              <a:t>Focus on internal “sales and marketing” to generate excitement and evangelize the technology and its benefits. </a:t>
            </a: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r>
              <a:rPr lang="en" sz="1000" b="1">
                <a:solidFill>
                  <a:schemeClr val="dk1"/>
                </a:solidFill>
                <a:latin typeface="Century Gothic"/>
                <a:ea typeface="Century Gothic"/>
                <a:cs typeface="Century Gothic"/>
                <a:sym typeface="Century Gothic"/>
              </a:rPr>
              <a:t>Investment Approach: </a:t>
            </a:r>
            <a:r>
              <a:rPr lang="en" sz="1000">
                <a:solidFill>
                  <a:schemeClr val="dk1"/>
                </a:solidFill>
                <a:latin typeface="Century Gothic"/>
                <a:ea typeface="Century Gothic"/>
                <a:cs typeface="Century Gothic"/>
                <a:sym typeface="Century Gothic"/>
              </a:rPr>
              <a:t>Make a small investment to get started and scale up with demonstrated success.</a:t>
            </a: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r>
              <a:rPr lang="en" sz="1000" b="1">
                <a:solidFill>
                  <a:schemeClr val="dk1"/>
                </a:solidFill>
                <a:latin typeface="Century Gothic"/>
                <a:ea typeface="Century Gothic"/>
                <a:cs typeface="Century Gothic"/>
                <a:sym typeface="Century Gothic"/>
              </a:rPr>
              <a:t>Upskill the Federal Workforce: </a:t>
            </a:r>
            <a:r>
              <a:rPr lang="en" sz="1000">
                <a:solidFill>
                  <a:schemeClr val="dk1"/>
                </a:solidFill>
                <a:latin typeface="Century Gothic"/>
                <a:ea typeface="Century Gothic"/>
                <a:cs typeface="Century Gothic"/>
                <a:sym typeface="Century Gothic"/>
              </a:rPr>
              <a:t>Train and develop existing tech-savvy employees as RPA developers.</a:t>
            </a: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r>
              <a:rPr lang="en" sz="1000" b="1">
                <a:solidFill>
                  <a:schemeClr val="dk1"/>
                </a:solidFill>
                <a:latin typeface="Century Gothic"/>
                <a:ea typeface="Century Gothic"/>
                <a:cs typeface="Century Gothic"/>
                <a:sym typeface="Century Gothic"/>
              </a:rPr>
              <a:t>Process Optimization and Standardization: </a:t>
            </a:r>
            <a:r>
              <a:rPr lang="en" sz="1000">
                <a:solidFill>
                  <a:schemeClr val="dk1"/>
                </a:solidFill>
                <a:latin typeface="Century Gothic"/>
                <a:ea typeface="Century Gothic"/>
                <a:cs typeface="Century Gothic"/>
                <a:sym typeface="Century Gothic"/>
              </a:rPr>
              <a:t>Incorporate process optimization and standardization to maximize program value. </a:t>
            </a: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endParaRPr sz="10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000" b="1">
                <a:solidFill>
                  <a:schemeClr val="dk1"/>
                </a:solidFill>
                <a:latin typeface="Century Gothic"/>
                <a:ea typeface="Century Gothic"/>
                <a:cs typeface="Century Gothic"/>
                <a:sym typeface="Century Gothic"/>
              </a:rPr>
              <a:t>Productivity &amp; Program Measurement: </a:t>
            </a:r>
            <a:r>
              <a:rPr lang="en" sz="1000">
                <a:solidFill>
                  <a:schemeClr val="dk1"/>
                </a:solidFill>
                <a:latin typeface="Century Gothic"/>
                <a:ea typeface="Century Gothic"/>
                <a:cs typeface="Century Gothic"/>
                <a:sym typeface="Century Gothic"/>
              </a:rPr>
              <a:t>Ensure robust measurement of operational and strategic indicators of performance, setting and tracking goal achievement. Continue to drive aggressive goals and progress.</a:t>
            </a:r>
            <a:endParaRPr sz="1000">
              <a:solidFill>
                <a:schemeClr val="dk1"/>
              </a:solidFill>
              <a:latin typeface="Century Gothic"/>
              <a:ea typeface="Century Gothic"/>
              <a:cs typeface="Century Gothic"/>
              <a:sym typeface="Century Gothic"/>
            </a:endParaRPr>
          </a:p>
          <a:p>
            <a:pPr marL="0" lvl="0" indent="0" algn="l" rtl="0">
              <a:spcBef>
                <a:spcPts val="1000"/>
              </a:spcBef>
              <a:spcAft>
                <a:spcPts val="0"/>
              </a:spcAft>
              <a:buClr>
                <a:schemeClr val="dk1"/>
              </a:buClr>
              <a:buSzPts val="1100"/>
              <a:buFont typeface="Arial"/>
              <a:buNone/>
            </a:pPr>
            <a:r>
              <a:rPr lang="en" sz="1000" b="1">
                <a:solidFill>
                  <a:schemeClr val="dk1"/>
                </a:solidFill>
                <a:latin typeface="Century Gothic"/>
                <a:ea typeface="Century Gothic"/>
                <a:cs typeface="Century Gothic"/>
                <a:sym typeface="Century Gothic"/>
              </a:rPr>
              <a:t>Factory Model:</a:t>
            </a:r>
            <a:r>
              <a:rPr lang="en" sz="1000">
                <a:solidFill>
                  <a:schemeClr val="dk1"/>
                </a:solidFill>
                <a:latin typeface="Century Gothic"/>
                <a:ea typeface="Century Gothic"/>
                <a:cs typeface="Century Gothic"/>
                <a:sym typeface="Century Gothic"/>
              </a:rPr>
              <a:t> Implement a factory mindset to ensure constant production and continuous pipeline of automations in development. </a:t>
            </a:r>
            <a:endParaRPr sz="1000" b="1">
              <a:solidFill>
                <a:schemeClr val="dk1"/>
              </a:solidFill>
              <a:latin typeface="Century Gothic"/>
              <a:ea typeface="Century Gothic"/>
              <a:cs typeface="Century Gothic"/>
              <a:sym typeface="Century Gothic"/>
            </a:endParaRPr>
          </a:p>
          <a:p>
            <a:pPr marL="0" lvl="0" indent="0" algn="l" rtl="0">
              <a:spcBef>
                <a:spcPts val="0"/>
              </a:spcBef>
              <a:spcAft>
                <a:spcPts val="0"/>
              </a:spcAft>
              <a:buSzPts val="1100"/>
              <a:buNone/>
            </a:pPr>
            <a:endParaRPr sz="1000">
              <a:solidFill>
                <a:schemeClr val="dk1"/>
              </a:solidFill>
              <a:latin typeface="Century Gothic"/>
              <a:ea typeface="Century Gothic"/>
              <a:cs typeface="Century Gothic"/>
              <a:sym typeface="Century Gothic"/>
            </a:endParaRPr>
          </a:p>
        </p:txBody>
      </p:sp>
      <p:sp>
        <p:nvSpPr>
          <p:cNvPr id="716" name="Google Shape;716;p40"/>
          <p:cNvSpPr txBox="1"/>
          <p:nvPr/>
        </p:nvSpPr>
        <p:spPr>
          <a:xfrm>
            <a:off x="3855725" y="1399225"/>
            <a:ext cx="3916800" cy="3971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200" b="1" i="0" u="none" strike="noStrike" cap="none">
                <a:solidFill>
                  <a:srgbClr val="000000"/>
                </a:solidFill>
                <a:latin typeface="Century Gothic"/>
                <a:ea typeface="Century Gothic"/>
                <a:cs typeface="Century Gothic"/>
                <a:sym typeface="Century Gothic"/>
              </a:rPr>
              <a:t>Use Case Spotlight </a:t>
            </a:r>
            <a:endParaRPr sz="1200" b="1">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1300"/>
              <a:buFont typeface="Arial"/>
              <a:buNone/>
            </a:pPr>
            <a:endParaRPr sz="800" b="1">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000">
                <a:solidFill>
                  <a:srgbClr val="222222"/>
                </a:solidFill>
                <a:latin typeface="Century Gothic"/>
                <a:ea typeface="Century Gothic"/>
                <a:cs typeface="Century Gothic"/>
                <a:sym typeface="Century Gothic"/>
              </a:rPr>
              <a:t>Federal buyers do not buy like individual shoppers. They buy at significant scale, often with thousands of items per purchase.  </a:t>
            </a:r>
            <a:endParaRPr sz="1000">
              <a:solidFill>
                <a:srgbClr val="222222"/>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400">
              <a:solidFill>
                <a:srgbClr val="222222"/>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000">
                <a:solidFill>
                  <a:srgbClr val="222222"/>
                </a:solidFill>
                <a:latin typeface="Century Gothic"/>
                <a:ea typeface="Century Gothic"/>
                <a:cs typeface="Century Gothic"/>
                <a:sym typeface="Century Gothic"/>
              </a:rPr>
              <a:t>Our </a:t>
            </a:r>
            <a:r>
              <a:rPr lang="en" sz="1000" b="1">
                <a:solidFill>
                  <a:srgbClr val="222222"/>
                </a:solidFill>
                <a:latin typeface="Century Gothic"/>
                <a:ea typeface="Century Gothic"/>
                <a:cs typeface="Century Gothic"/>
                <a:sym typeface="Century Gothic"/>
              </a:rPr>
              <a:t>Market Research as a Service Bot</a:t>
            </a:r>
            <a:r>
              <a:rPr lang="en" sz="1000">
                <a:solidFill>
                  <a:srgbClr val="222222"/>
                </a:solidFill>
                <a:latin typeface="Century Gothic"/>
                <a:ea typeface="Century Gothic"/>
                <a:cs typeface="Century Gothic"/>
                <a:sym typeface="Century Gothic"/>
              </a:rPr>
              <a:t> aggregates multiple part numbers within a potential client’s shopping cart to produce a </a:t>
            </a:r>
            <a:r>
              <a:rPr lang="en" sz="1000" b="1">
                <a:solidFill>
                  <a:srgbClr val="222222"/>
                </a:solidFill>
                <a:latin typeface="Century Gothic"/>
                <a:ea typeface="Century Gothic"/>
                <a:cs typeface="Century Gothic"/>
                <a:sym typeface="Century Gothic"/>
              </a:rPr>
              <a:t>consolidated market research report </a:t>
            </a:r>
            <a:r>
              <a:rPr lang="en" sz="1000">
                <a:solidFill>
                  <a:srgbClr val="222222"/>
                </a:solidFill>
                <a:latin typeface="Century Gothic"/>
                <a:ea typeface="Century Gothic"/>
                <a:cs typeface="Century Gothic"/>
                <a:sym typeface="Century Gothic"/>
              </a:rPr>
              <a:t>with price, delivery, contractor information, contract details, and a comparison to open-market sources.  </a:t>
            </a:r>
            <a:endParaRPr sz="1000">
              <a:solidFill>
                <a:srgbClr val="222222"/>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400">
              <a:solidFill>
                <a:srgbClr val="222222"/>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000">
                <a:solidFill>
                  <a:srgbClr val="222222"/>
                </a:solidFill>
                <a:latin typeface="Century Gothic"/>
                <a:ea typeface="Century Gothic"/>
                <a:cs typeface="Century Gothic"/>
                <a:sym typeface="Century Gothic"/>
              </a:rPr>
              <a:t>The automation searches all GSA Schedule holders’ available offerings on GSA’s product catalog, across all commodity categories (IT, software, tools, hardware, office furniture, etc.) to produce a comprehensive market report.</a:t>
            </a:r>
            <a:endParaRPr sz="1000">
              <a:solidFill>
                <a:srgbClr val="222222"/>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400">
              <a:solidFill>
                <a:srgbClr val="222222"/>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000">
                <a:solidFill>
                  <a:srgbClr val="222222"/>
                </a:solidFill>
                <a:latin typeface="Century Gothic"/>
                <a:ea typeface="Century Gothic"/>
                <a:cs typeface="Century Gothic"/>
                <a:sym typeface="Century Gothic"/>
              </a:rPr>
              <a:t>The automation has </a:t>
            </a:r>
            <a:r>
              <a:rPr lang="en" sz="1000" b="1">
                <a:solidFill>
                  <a:srgbClr val="222222"/>
                </a:solidFill>
                <a:latin typeface="Century Gothic"/>
                <a:ea typeface="Century Gothic"/>
                <a:cs typeface="Century Gothic"/>
                <a:sym typeface="Century Gothic"/>
              </a:rPr>
              <a:t>significantly reduced the overall market research timeline for federal buyers</a:t>
            </a:r>
            <a:r>
              <a:rPr lang="en" sz="1000">
                <a:solidFill>
                  <a:srgbClr val="222222"/>
                </a:solidFill>
                <a:latin typeface="Century Gothic"/>
                <a:ea typeface="Century Gothic"/>
                <a:cs typeface="Century Gothic"/>
                <a:sym typeface="Century Gothic"/>
              </a:rPr>
              <a:t>, established process standardization, and created a consistent, repeatable process. We have significantly increased the value we provide to agency partners who are developing procurement strategies and critical market research. </a:t>
            </a:r>
            <a:r>
              <a:rPr lang="en" sz="1000">
                <a:latin typeface="Century Gothic"/>
                <a:ea typeface="Century Gothic"/>
                <a:cs typeface="Century Gothic"/>
                <a:sym typeface="Century Gothic"/>
              </a:rPr>
              <a:t> </a:t>
            </a:r>
            <a:endParaRPr sz="1000">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400">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000">
                <a:solidFill>
                  <a:schemeClr val="dk1"/>
                </a:solidFill>
                <a:latin typeface="Century Gothic"/>
                <a:ea typeface="Century Gothic"/>
                <a:cs typeface="Century Gothic"/>
                <a:sym typeface="Century Gothic"/>
              </a:rPr>
              <a:t>The Market Research as a Service Program has </a:t>
            </a:r>
            <a:r>
              <a:rPr lang="en" sz="1000" b="1">
                <a:solidFill>
                  <a:schemeClr val="dk1"/>
                </a:solidFill>
                <a:latin typeface="Century Gothic"/>
                <a:ea typeface="Century Gothic"/>
                <a:cs typeface="Century Gothic"/>
                <a:sym typeface="Century Gothic"/>
              </a:rPr>
              <a:t>supported over $3.9 billion in purchases</a:t>
            </a:r>
            <a:r>
              <a:rPr lang="en" sz="1000">
                <a:solidFill>
                  <a:schemeClr val="dk1"/>
                </a:solidFill>
                <a:latin typeface="Century Gothic"/>
                <a:ea typeface="Century Gothic"/>
                <a:cs typeface="Century Gothic"/>
                <a:sym typeface="Century Gothic"/>
              </a:rPr>
              <a:t> and created over </a:t>
            </a:r>
            <a:r>
              <a:rPr lang="en" sz="1000" b="1">
                <a:solidFill>
                  <a:schemeClr val="dk1"/>
                </a:solidFill>
                <a:latin typeface="Century Gothic"/>
                <a:ea typeface="Century Gothic"/>
                <a:cs typeface="Century Gothic"/>
                <a:sym typeface="Century Gothic"/>
              </a:rPr>
              <a:t>20,000 hours of annualized capacity. </a:t>
            </a:r>
            <a:endParaRPr sz="1000" b="1">
              <a:solidFill>
                <a:srgbClr val="434343"/>
              </a:solidFill>
              <a:latin typeface="Century Gothic"/>
              <a:ea typeface="Century Gothic"/>
              <a:cs typeface="Century Gothic"/>
              <a:sym typeface="Century Gothic"/>
            </a:endParaRPr>
          </a:p>
        </p:txBody>
      </p:sp>
      <p:sp>
        <p:nvSpPr>
          <p:cNvPr id="709" name="Google Shape;709;p40"/>
          <p:cNvSpPr/>
          <p:nvPr/>
        </p:nvSpPr>
        <p:spPr>
          <a:xfrm>
            <a:off x="3855725" y="5466800"/>
            <a:ext cx="3828300" cy="36888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rgbClr val="222222"/>
                </a:solidFill>
                <a:highlight>
                  <a:schemeClr val="lt1"/>
                </a:highlight>
                <a:latin typeface="Century Gothic"/>
                <a:ea typeface="Century Gothic"/>
                <a:cs typeface="Century Gothic"/>
                <a:sym typeface="Century Gothic"/>
              </a:rPr>
              <a:t>Advice for New Programs</a:t>
            </a:r>
            <a:endParaRPr sz="1200" b="1">
              <a:solidFill>
                <a:srgbClr val="222222"/>
              </a:solidFill>
              <a:highlight>
                <a:schemeClr val="lt1"/>
              </a:highlight>
              <a:latin typeface="Century Gothic"/>
              <a:ea typeface="Century Gothic"/>
              <a:cs typeface="Century Gothic"/>
              <a:sym typeface="Century Gothic"/>
            </a:endParaRPr>
          </a:p>
          <a:p>
            <a:pPr marL="285750" lvl="0" indent="-292100" algn="l" rtl="0">
              <a:spcBef>
                <a:spcPts val="0"/>
              </a:spcBef>
              <a:spcAft>
                <a:spcPts val="0"/>
              </a:spcAft>
              <a:buClr>
                <a:schemeClr val="dk1"/>
              </a:buClr>
              <a:buSzPts val="1000"/>
              <a:buFont typeface="Century Gothic"/>
              <a:buChar char="●"/>
            </a:pPr>
            <a:r>
              <a:rPr lang="en" sz="1000">
                <a:solidFill>
                  <a:schemeClr val="dk1"/>
                </a:solidFill>
                <a:latin typeface="Century Gothic"/>
                <a:ea typeface="Century Gothic"/>
                <a:cs typeface="Century Gothic"/>
                <a:sym typeface="Century Gothic"/>
              </a:rPr>
              <a:t>Identify an executive champion to lead RPA Program development. Executive-level support and intervention can help overcome many hurdles.  </a:t>
            </a:r>
            <a:endParaRPr sz="1000">
              <a:solidFill>
                <a:schemeClr val="dk1"/>
              </a:solidFill>
              <a:latin typeface="Century Gothic"/>
              <a:ea typeface="Century Gothic"/>
              <a:cs typeface="Century Gothic"/>
              <a:sym typeface="Century Gothic"/>
            </a:endParaRPr>
          </a:p>
          <a:p>
            <a:pPr marL="285750" lvl="0" indent="-292100" algn="l" rtl="0">
              <a:spcBef>
                <a:spcPts val="0"/>
              </a:spcBef>
              <a:spcAft>
                <a:spcPts val="0"/>
              </a:spcAft>
              <a:buClr>
                <a:schemeClr val="dk1"/>
              </a:buClr>
              <a:buSzPts val="1000"/>
              <a:buFont typeface="Century Gothic"/>
              <a:buChar char="●"/>
            </a:pPr>
            <a:r>
              <a:rPr lang="en" sz="1000">
                <a:solidFill>
                  <a:schemeClr val="dk1"/>
                </a:solidFill>
                <a:latin typeface="Century Gothic"/>
                <a:ea typeface="Century Gothic"/>
                <a:cs typeface="Century Gothic"/>
                <a:sym typeface="Century Gothic"/>
              </a:rPr>
              <a:t>Just get started. We launched our RPA program with an </a:t>
            </a:r>
            <a:r>
              <a:rPr lang="en" sz="1000" b="1">
                <a:solidFill>
                  <a:schemeClr val="dk1"/>
                </a:solidFill>
                <a:latin typeface="Century Gothic"/>
                <a:ea typeface="Century Gothic"/>
                <a:cs typeface="Century Gothic"/>
                <a:sym typeface="Century Gothic"/>
              </a:rPr>
              <a:t>an aggressive goal</a:t>
            </a:r>
            <a:r>
              <a:rPr lang="en" sz="1000">
                <a:solidFill>
                  <a:schemeClr val="dk1"/>
                </a:solidFill>
                <a:latin typeface="Century Gothic"/>
                <a:ea typeface="Century Gothic"/>
                <a:cs typeface="Century Gothic"/>
                <a:sym typeface="Century Gothic"/>
              </a:rPr>
              <a:t>: </a:t>
            </a:r>
            <a:r>
              <a:rPr lang="en" sz="1000" b="1">
                <a:solidFill>
                  <a:schemeClr val="dk1"/>
                </a:solidFill>
                <a:latin typeface="Century Gothic"/>
                <a:ea typeface="Century Gothic"/>
                <a:cs typeface="Century Gothic"/>
                <a:sym typeface="Century Gothic"/>
              </a:rPr>
              <a:t>deploy our first automation within 100 days. </a:t>
            </a:r>
            <a:endParaRPr sz="1000" b="1">
              <a:solidFill>
                <a:schemeClr val="dk1"/>
              </a:solidFill>
              <a:latin typeface="Century Gothic"/>
              <a:ea typeface="Century Gothic"/>
              <a:cs typeface="Century Gothic"/>
              <a:sym typeface="Century Gothic"/>
            </a:endParaRPr>
          </a:p>
          <a:p>
            <a:pPr marL="285750" lvl="0" indent="-228600" algn="l" rtl="0">
              <a:spcBef>
                <a:spcPts val="0"/>
              </a:spcBef>
              <a:spcAft>
                <a:spcPts val="0"/>
              </a:spcAft>
              <a:buNone/>
            </a:pPr>
            <a:endParaRPr sz="500">
              <a:solidFill>
                <a:schemeClr val="dk1"/>
              </a:solidFill>
              <a:latin typeface="Century Gothic"/>
              <a:ea typeface="Century Gothic"/>
              <a:cs typeface="Century Gothic"/>
              <a:sym typeface="Century Gothic"/>
            </a:endParaRPr>
          </a:p>
          <a:p>
            <a:pPr marL="285750" lvl="0" indent="-292100" algn="l" rtl="0">
              <a:spcBef>
                <a:spcPts val="0"/>
              </a:spcBef>
              <a:spcAft>
                <a:spcPts val="0"/>
              </a:spcAft>
              <a:buClr>
                <a:schemeClr val="dk1"/>
              </a:buClr>
              <a:buSzPts val="1000"/>
              <a:buFont typeface="Century Gothic"/>
              <a:buChar char="●"/>
            </a:pPr>
            <a:r>
              <a:rPr lang="en" sz="1000" b="1">
                <a:solidFill>
                  <a:schemeClr val="dk1"/>
                </a:solidFill>
                <a:latin typeface="Century Gothic"/>
                <a:ea typeface="Century Gothic"/>
                <a:cs typeface="Century Gothic"/>
                <a:sym typeface="Century Gothic"/>
              </a:rPr>
              <a:t>Partner with IT</a:t>
            </a:r>
            <a:r>
              <a:rPr lang="en" sz="1000">
                <a:solidFill>
                  <a:schemeClr val="dk1"/>
                </a:solidFill>
                <a:latin typeface="Century Gothic"/>
                <a:ea typeface="Century Gothic"/>
                <a:cs typeface="Century Gothic"/>
                <a:sym typeface="Century Gothic"/>
              </a:rPr>
              <a:t> to understand technical and security requirements.</a:t>
            </a:r>
            <a:endParaRPr sz="1000">
              <a:solidFill>
                <a:schemeClr val="dk1"/>
              </a:solidFill>
              <a:latin typeface="Century Gothic"/>
              <a:ea typeface="Century Gothic"/>
              <a:cs typeface="Century Gothic"/>
              <a:sym typeface="Century Gothic"/>
            </a:endParaRPr>
          </a:p>
          <a:p>
            <a:pPr marL="285750" lvl="0" indent="-228600" algn="l" rtl="0">
              <a:spcBef>
                <a:spcPts val="0"/>
              </a:spcBef>
              <a:spcAft>
                <a:spcPts val="0"/>
              </a:spcAft>
              <a:buNone/>
            </a:pPr>
            <a:endParaRPr sz="500" b="1">
              <a:solidFill>
                <a:schemeClr val="dk1"/>
              </a:solidFill>
              <a:latin typeface="Century Gothic"/>
              <a:ea typeface="Century Gothic"/>
              <a:cs typeface="Century Gothic"/>
              <a:sym typeface="Century Gothic"/>
            </a:endParaRPr>
          </a:p>
          <a:p>
            <a:pPr marL="285750" lvl="0" indent="-292100" algn="l" rtl="0">
              <a:spcBef>
                <a:spcPts val="0"/>
              </a:spcBef>
              <a:spcAft>
                <a:spcPts val="0"/>
              </a:spcAft>
              <a:buClr>
                <a:schemeClr val="dk1"/>
              </a:buClr>
              <a:buSzPts val="1000"/>
              <a:buFont typeface="Century Gothic"/>
              <a:buChar char="●"/>
            </a:pPr>
            <a:r>
              <a:rPr lang="en" sz="1000" b="1">
                <a:solidFill>
                  <a:schemeClr val="dk1"/>
                </a:solidFill>
                <a:latin typeface="Century Gothic"/>
                <a:ea typeface="Century Gothic"/>
                <a:cs typeface="Century Gothic"/>
                <a:sym typeface="Century Gothic"/>
              </a:rPr>
              <a:t>Invest in your federal workforce </a:t>
            </a:r>
            <a:r>
              <a:rPr lang="en" sz="1000">
                <a:solidFill>
                  <a:schemeClr val="dk1"/>
                </a:solidFill>
                <a:latin typeface="Century Gothic"/>
                <a:ea typeface="Century Gothic"/>
                <a:cs typeface="Century Gothic"/>
                <a:sym typeface="Century Gothic"/>
              </a:rPr>
              <a:t>by training, developing, and redeploying skilled team members to become full-time RPA developers. Tech-savvy employees who understand business processes within the agency can quickly drive value through automation. They are excited to acquire new skills. </a:t>
            </a:r>
            <a:endParaRPr sz="1000">
              <a:solidFill>
                <a:schemeClr val="dk1"/>
              </a:solidFill>
              <a:latin typeface="Century Gothic"/>
              <a:ea typeface="Century Gothic"/>
              <a:cs typeface="Century Gothic"/>
              <a:sym typeface="Century Gothic"/>
            </a:endParaRPr>
          </a:p>
          <a:p>
            <a:pPr marL="285750" lvl="0" indent="-228600" algn="l" rtl="0">
              <a:spcBef>
                <a:spcPts val="0"/>
              </a:spcBef>
              <a:spcAft>
                <a:spcPts val="0"/>
              </a:spcAft>
              <a:buNone/>
            </a:pPr>
            <a:endParaRPr sz="500">
              <a:solidFill>
                <a:schemeClr val="dk1"/>
              </a:solidFill>
              <a:latin typeface="Century Gothic"/>
              <a:ea typeface="Century Gothic"/>
              <a:cs typeface="Century Gothic"/>
              <a:sym typeface="Century Gothic"/>
            </a:endParaRPr>
          </a:p>
          <a:p>
            <a:pPr marL="285750" lvl="0" indent="-292100" algn="l" rtl="0">
              <a:spcBef>
                <a:spcPts val="0"/>
              </a:spcBef>
              <a:spcAft>
                <a:spcPts val="0"/>
              </a:spcAft>
              <a:buClr>
                <a:schemeClr val="dk1"/>
              </a:buClr>
              <a:buSzPts val="1000"/>
              <a:buFont typeface="Century Gothic"/>
              <a:buChar char="●"/>
            </a:pPr>
            <a:r>
              <a:rPr lang="en" sz="1000">
                <a:solidFill>
                  <a:schemeClr val="dk1"/>
                </a:solidFill>
                <a:latin typeface="Century Gothic"/>
                <a:ea typeface="Century Gothic"/>
                <a:cs typeface="Century Gothic"/>
                <a:sym typeface="Century Gothic"/>
              </a:rPr>
              <a:t>Develop an enterprisewide program that maintains a </a:t>
            </a:r>
            <a:r>
              <a:rPr lang="en" sz="1000" b="1">
                <a:solidFill>
                  <a:schemeClr val="dk1"/>
                </a:solidFill>
                <a:latin typeface="Century Gothic"/>
                <a:ea typeface="Century Gothic"/>
                <a:cs typeface="Century Gothic"/>
                <a:sym typeface="Century Gothic"/>
              </a:rPr>
              <a:t>factory-like </a:t>
            </a:r>
            <a:r>
              <a:rPr lang="en" sz="1000">
                <a:solidFill>
                  <a:schemeClr val="dk1"/>
                </a:solidFill>
                <a:latin typeface="Century Gothic"/>
                <a:ea typeface="Century Gothic"/>
                <a:cs typeface="Century Gothic"/>
                <a:sym typeface="Century Gothic"/>
              </a:rPr>
              <a:t>mindset. Have automations in constant production and develop a healthy pipeline of opportunities under evaluation and development.  </a:t>
            </a:r>
            <a:endParaRPr sz="1000" b="1">
              <a:solidFill>
                <a:srgbClr val="222222"/>
              </a:solidFill>
              <a:highlight>
                <a:srgbClr val="FFFFFF"/>
              </a:highlight>
              <a:latin typeface="Century Gothic"/>
              <a:ea typeface="Century Gothic"/>
              <a:cs typeface="Century Gothic"/>
              <a:sym typeface="Century Gothic"/>
            </a:endParaRPr>
          </a:p>
        </p:txBody>
      </p:sp>
      <p:sp>
        <p:nvSpPr>
          <p:cNvPr id="713" name="Google Shape;713;p40" descr="Program Lead and POC:  Anthony Cavallo, Acting RPA Program Director" title="Program Lead and POC:  Anthony Cavallo, Acting RPA Program Director"/>
          <p:cNvSpPr/>
          <p:nvPr/>
        </p:nvSpPr>
        <p:spPr>
          <a:xfrm>
            <a:off x="0" y="9305900"/>
            <a:ext cx="7772400" cy="283200"/>
          </a:xfrm>
          <a:prstGeom prst="rect">
            <a:avLst/>
          </a:prstGeom>
          <a:solidFill>
            <a:srgbClr val="666666"/>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FFFFFF"/>
                </a:solidFill>
                <a:latin typeface="Century Gothic"/>
                <a:ea typeface="Century Gothic"/>
                <a:cs typeface="Century Gothic"/>
                <a:sym typeface="Century Gothic"/>
              </a:rPr>
              <a:t>Program Lead and POC: </a:t>
            </a:r>
            <a:r>
              <a:rPr lang="en" sz="1000" b="0" i="0" u="none" strike="noStrike" cap="none">
                <a:solidFill>
                  <a:srgbClr val="FFFFFF"/>
                </a:solidFill>
                <a:latin typeface="Century Gothic"/>
                <a:ea typeface="Century Gothic"/>
                <a:cs typeface="Century Gothic"/>
                <a:sym typeface="Century Gothic"/>
              </a:rPr>
              <a:t> </a:t>
            </a:r>
            <a:r>
              <a:rPr lang="en" sz="1000">
                <a:solidFill>
                  <a:srgbClr val="FFFFFF"/>
                </a:solidFill>
                <a:latin typeface="Century Gothic"/>
                <a:ea typeface="Century Gothic"/>
                <a:cs typeface="Century Gothic"/>
                <a:sym typeface="Century Gothic"/>
              </a:rPr>
              <a:t>Anthony Cavallo, Acting RPA Program Director</a:t>
            </a:r>
            <a:endParaRPr sz="1000">
              <a:solidFill>
                <a:srgbClr val="FFFFFF"/>
              </a:solidFill>
              <a:latin typeface="Century Gothic"/>
              <a:ea typeface="Century Gothic"/>
              <a:cs typeface="Century Gothic"/>
              <a:sym typeface="Century Gothic"/>
            </a:endParaRPr>
          </a:p>
        </p:txBody>
      </p:sp>
      <p:sp>
        <p:nvSpPr>
          <p:cNvPr id="715" name="Google Shape;715;p40"/>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 sz="1400" b="1" i="0" u="none" strike="noStrike" cap="none">
                <a:solidFill>
                  <a:srgbClr val="FF4949"/>
                </a:solidFill>
                <a:latin typeface="Century Gothic"/>
                <a:ea typeface="Century Gothic"/>
                <a:cs typeface="Century Gothic"/>
                <a:sym typeface="Century Gothic"/>
              </a:rPr>
              <a:t>digital.gov/communities/rpa</a:t>
            </a:r>
            <a:endParaRPr sz="1700" b="1" i="0" u="none" strike="noStrike" cap="none">
              <a:solidFill>
                <a:srgbClr val="FF4949"/>
              </a:solidFill>
              <a:latin typeface="Arial"/>
              <a:ea typeface="Arial"/>
              <a:cs typeface="Arial"/>
              <a:sym typeface="Arial"/>
            </a:endParaRPr>
          </a:p>
        </p:txBody>
      </p:sp>
      <p:sp>
        <p:nvSpPr>
          <p:cNvPr id="718" name="Google Shape;718;p40"/>
          <p:cNvSpPr txBox="1">
            <a:spLocks noGrp="1"/>
          </p:cNvSpPr>
          <p:nvPr>
            <p:ph type="sldNum" idx="12"/>
          </p:nvPr>
        </p:nvSpPr>
        <p:spPr>
          <a:xfrm>
            <a:off x="3659625" y="9601209"/>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28</a:t>
            </a:r>
            <a:endParaRPr/>
          </a:p>
        </p:txBody>
      </p:sp>
      <p:sp>
        <p:nvSpPr>
          <p:cNvPr id="710" name="Google Shape;710;p40">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entury Gothic"/>
              <a:ea typeface="Century Gothic"/>
              <a:cs typeface="Century Gothic"/>
              <a:sym typeface="Century Gothic"/>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22"/>
        <p:cNvGrpSpPr/>
        <p:nvPr/>
      </p:nvGrpSpPr>
      <p:grpSpPr>
        <a:xfrm>
          <a:off x="0" y="0"/>
          <a:ext cx="0" cy="0"/>
          <a:chOff x="0" y="0"/>
          <a:chExt cx="0" cy="0"/>
        </a:xfrm>
      </p:grpSpPr>
      <p:sp>
        <p:nvSpPr>
          <p:cNvPr id="727" name="Google Shape;727;p41" descr="Title - Survey Methodology" title="Title - Survey Methodology"/>
          <p:cNvSpPr>
            <a:spLocks noGrp="1"/>
          </p:cNvSpPr>
          <p:nvPr>
            <p:ph type="title" idx="4294967295"/>
          </p:nvPr>
        </p:nvSpPr>
        <p:spPr>
          <a:xfrm>
            <a:off x="0" y="310575"/>
            <a:ext cx="6871500" cy="10446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4000" b="1" i="0" u="none" strike="noStrike" kern="0" cap="none" spc="0" normalizeH="0" baseline="0" noProof="0" dirty="0">
                <a:ln>
                  <a:noFill/>
                </a:ln>
                <a:solidFill>
                  <a:srgbClr val="FF4949"/>
                </a:solidFill>
                <a:effectLst/>
                <a:uLnTx/>
                <a:uFillTx/>
                <a:latin typeface="Century Gothic"/>
                <a:ea typeface="Century Gothic"/>
                <a:cs typeface="Century Gothic"/>
                <a:sym typeface="Century Gothic"/>
              </a:rPr>
              <a:t>  Survey</a:t>
            </a:r>
            <a:r>
              <a:rPr kumimoji="0" lang="en-US" sz="4000" b="1" i="0" u="none" strike="noStrike" kern="0" cap="none" spc="0" normalizeH="0" baseline="0" noProof="0" dirty="0">
                <a:ln>
                  <a:noFill/>
                </a:ln>
                <a:solidFill>
                  <a:srgbClr val="666666"/>
                </a:solidFill>
                <a:effectLst/>
                <a:uLnTx/>
                <a:uFillTx/>
                <a:latin typeface="Century Gothic"/>
                <a:ea typeface="Century Gothic"/>
                <a:cs typeface="Century Gothic"/>
                <a:sym typeface="Century Gothic"/>
              </a:rPr>
              <a:t> Methodology </a:t>
            </a:r>
            <a:endParaRPr kumimoji="0" lang="en-US" sz="4000" b="0" i="0" u="none" strike="noStrike" kern="0" cap="none" spc="0" normalizeH="0" baseline="0" noProof="0" dirty="0">
              <a:ln>
                <a:noFill/>
              </a:ln>
              <a:solidFill>
                <a:srgbClr val="666666"/>
              </a:solidFill>
              <a:effectLst/>
              <a:uLnTx/>
              <a:uFillTx/>
              <a:latin typeface="Century Gothic"/>
              <a:ea typeface="Century Gothic"/>
              <a:cs typeface="Century Gothic"/>
              <a:sym typeface="Century Gothic"/>
            </a:endParaRPr>
          </a:p>
        </p:txBody>
      </p:sp>
      <p:sp>
        <p:nvSpPr>
          <p:cNvPr id="724" name="Google Shape;724;p41"/>
          <p:cNvSpPr txBox="1"/>
          <p:nvPr/>
        </p:nvSpPr>
        <p:spPr>
          <a:xfrm>
            <a:off x="201150" y="1524000"/>
            <a:ext cx="7427100" cy="800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4949"/>
                </a:solidFill>
                <a:latin typeface="Century Gothic"/>
                <a:ea typeface="Century Gothic"/>
                <a:cs typeface="Century Gothic"/>
                <a:sym typeface="Century Gothic"/>
              </a:rPr>
              <a:t>HOW WE CONDUCTED OUR WORK</a:t>
            </a:r>
            <a:endParaRPr sz="1200" b="1">
              <a:latin typeface="Century Gothic"/>
              <a:ea typeface="Century Gothic"/>
              <a:cs typeface="Century Gothic"/>
              <a:sym typeface="Century Gothic"/>
            </a:endParaRPr>
          </a:p>
          <a:p>
            <a:pPr marL="0" lvl="0" indent="0" algn="l" rtl="0">
              <a:lnSpc>
                <a:spcPct val="115000"/>
              </a:lnSpc>
              <a:spcBef>
                <a:spcPts val="1000"/>
              </a:spcBef>
              <a:spcAft>
                <a:spcPts val="0"/>
              </a:spcAft>
              <a:buNone/>
            </a:pPr>
            <a:r>
              <a:rPr lang="en" sz="1200">
                <a:latin typeface="Century Gothic"/>
                <a:ea typeface="Century Gothic"/>
                <a:cs typeface="Century Gothic"/>
                <a:sym typeface="Century Gothic"/>
              </a:rPr>
              <a:t>In July 2021, the Federal RPA Community of Practice (CoP) surveyed its members to assess the following areas of RPA program maturity: </a:t>
            </a:r>
            <a:endParaRPr sz="1200">
              <a:latin typeface="Century Gothic"/>
              <a:ea typeface="Century Gothic"/>
              <a:cs typeface="Century Gothic"/>
              <a:sym typeface="Century Gothic"/>
            </a:endParaRPr>
          </a:p>
          <a:p>
            <a:pPr marL="457200" lvl="0" indent="-298450" algn="l" rtl="0">
              <a:lnSpc>
                <a:spcPct val="115000"/>
              </a:lnSpc>
              <a:spcBef>
                <a:spcPts val="1000"/>
              </a:spcBef>
              <a:spcAft>
                <a:spcPts val="0"/>
              </a:spcAft>
              <a:buSzPts val="1100"/>
              <a:buFont typeface="Century Gothic"/>
              <a:buChar char="●"/>
            </a:pPr>
            <a:r>
              <a:rPr lang="en" sz="1100">
                <a:latin typeface="Century Gothic"/>
                <a:ea typeface="Century Gothic"/>
                <a:cs typeface="Century Gothic"/>
                <a:sym typeface="Century Gothic"/>
              </a:rPr>
              <a:t>automations in production</a:t>
            </a:r>
            <a:endParaRPr sz="1100">
              <a:latin typeface="Century Gothic"/>
              <a:ea typeface="Century Gothic"/>
              <a:cs typeface="Century Gothic"/>
              <a:sym typeface="Century Gothic"/>
            </a:endParaRPr>
          </a:p>
          <a:p>
            <a:pPr marL="457200" lvl="0" indent="-298450" algn="l" rtl="0">
              <a:lnSpc>
                <a:spcPct val="115000"/>
              </a:lnSpc>
              <a:spcBef>
                <a:spcPts val="0"/>
              </a:spcBef>
              <a:spcAft>
                <a:spcPts val="0"/>
              </a:spcAft>
              <a:buSzPts val="1100"/>
              <a:buFont typeface="Century Gothic"/>
              <a:buChar char="●"/>
            </a:pPr>
            <a:r>
              <a:rPr lang="en" sz="1100">
                <a:latin typeface="Century Gothic"/>
                <a:ea typeface="Century Gothic"/>
                <a:cs typeface="Century Gothic"/>
                <a:sym typeface="Century Gothic"/>
              </a:rPr>
              <a:t>annualized hours of workload reduction </a:t>
            </a:r>
            <a:endParaRPr sz="1100">
              <a:latin typeface="Century Gothic"/>
              <a:ea typeface="Century Gothic"/>
              <a:cs typeface="Century Gothic"/>
              <a:sym typeface="Century Gothic"/>
            </a:endParaRPr>
          </a:p>
          <a:p>
            <a:pPr marL="457200" lvl="0" indent="-298450" algn="l" rtl="0">
              <a:lnSpc>
                <a:spcPct val="115000"/>
              </a:lnSpc>
              <a:spcBef>
                <a:spcPts val="0"/>
              </a:spcBef>
              <a:spcAft>
                <a:spcPts val="0"/>
              </a:spcAft>
              <a:buSzPts val="1100"/>
              <a:buFont typeface="Century Gothic"/>
              <a:buChar char="●"/>
            </a:pPr>
            <a:r>
              <a:rPr lang="en" sz="1100">
                <a:latin typeface="Century Gothic"/>
                <a:ea typeface="Century Gothic"/>
                <a:cs typeface="Century Gothic"/>
                <a:sym typeface="Century Gothic"/>
              </a:rPr>
              <a:t>process improvement capabilities</a:t>
            </a:r>
            <a:endParaRPr sz="1100">
              <a:latin typeface="Century Gothic"/>
              <a:ea typeface="Century Gothic"/>
              <a:cs typeface="Century Gothic"/>
              <a:sym typeface="Century Gothic"/>
            </a:endParaRPr>
          </a:p>
          <a:p>
            <a:pPr marL="457200" lvl="0" indent="-298450" algn="l" rtl="0">
              <a:lnSpc>
                <a:spcPct val="115000"/>
              </a:lnSpc>
              <a:spcBef>
                <a:spcPts val="0"/>
              </a:spcBef>
              <a:spcAft>
                <a:spcPts val="0"/>
              </a:spcAft>
              <a:buSzPts val="1100"/>
              <a:buFont typeface="Century Gothic"/>
              <a:buChar char="●"/>
            </a:pPr>
            <a:r>
              <a:rPr lang="en" sz="1100">
                <a:latin typeface="Century Gothic"/>
                <a:ea typeface="Century Gothic"/>
                <a:cs typeface="Century Gothic"/>
                <a:sym typeface="Century Gothic"/>
              </a:rPr>
              <a:t>program impact</a:t>
            </a:r>
            <a:endParaRPr sz="1100">
              <a:latin typeface="Century Gothic"/>
              <a:ea typeface="Century Gothic"/>
              <a:cs typeface="Century Gothic"/>
              <a:sym typeface="Century Gothic"/>
            </a:endParaRPr>
          </a:p>
          <a:p>
            <a:pPr marL="0" lvl="0" indent="0" algn="l" rtl="0">
              <a:lnSpc>
                <a:spcPct val="115000"/>
              </a:lnSpc>
              <a:spcBef>
                <a:spcPts val="1000"/>
              </a:spcBef>
              <a:spcAft>
                <a:spcPts val="0"/>
              </a:spcAft>
              <a:buNone/>
            </a:pPr>
            <a:r>
              <a:rPr lang="en" sz="1200">
                <a:latin typeface="Century Gothic"/>
                <a:ea typeface="Century Gothic"/>
                <a:cs typeface="Century Gothic"/>
                <a:sym typeface="Century Gothic"/>
              </a:rPr>
              <a:t>This year we also asked programs to tell us about their audit readiness, community building activities, credentialing strategy, management dashboards, pipeline strength, and expected pilot launch. </a:t>
            </a:r>
            <a:endParaRPr sz="1200">
              <a:latin typeface="Century Gothic"/>
              <a:ea typeface="Century Gothic"/>
              <a:cs typeface="Century Gothic"/>
              <a:sym typeface="Century Gothic"/>
            </a:endParaRPr>
          </a:p>
          <a:p>
            <a:pPr marL="0" lvl="0" indent="0" algn="l" rtl="0">
              <a:lnSpc>
                <a:spcPct val="115000"/>
              </a:lnSpc>
              <a:spcBef>
                <a:spcPts val="1000"/>
              </a:spcBef>
              <a:spcAft>
                <a:spcPts val="0"/>
              </a:spcAft>
              <a:buNone/>
            </a:pPr>
            <a:r>
              <a:rPr lang="en" sz="1200">
                <a:latin typeface="Century Gothic"/>
                <a:ea typeface="Century Gothic"/>
                <a:cs typeface="Century Gothic"/>
                <a:sym typeface="Century Gothic"/>
              </a:rPr>
              <a:t>Community members asked to complete a comprehensive, online survey. All responses were voluntary and self assessed by the RPA programs themselves. We’ve summarized all responses collected to give an overall picture of RPA programs’ progress across the federal government. </a:t>
            </a:r>
            <a:endParaRPr sz="1200">
              <a:latin typeface="Century Gothic"/>
              <a:ea typeface="Century Gothic"/>
              <a:cs typeface="Century Gothic"/>
              <a:sym typeface="Century Gothic"/>
            </a:endParaRPr>
          </a:p>
          <a:p>
            <a:pPr marL="0" lvl="0" indent="0" algn="l" rtl="0">
              <a:spcBef>
                <a:spcPts val="1000"/>
              </a:spcBef>
              <a:spcAft>
                <a:spcPts val="0"/>
              </a:spcAft>
              <a:buNone/>
            </a:pPr>
            <a:r>
              <a:rPr lang="en" b="1">
                <a:solidFill>
                  <a:srgbClr val="FF4949"/>
                </a:solidFill>
                <a:latin typeface="Century Gothic"/>
                <a:ea typeface="Century Gothic"/>
                <a:cs typeface="Century Gothic"/>
                <a:sym typeface="Century Gothic"/>
              </a:rPr>
              <a:t>SURVEY PARTICIPANTS </a:t>
            </a:r>
            <a:endParaRPr b="1">
              <a:latin typeface="Century Gothic"/>
              <a:ea typeface="Century Gothic"/>
              <a:cs typeface="Century Gothic"/>
              <a:sym typeface="Century Gothic"/>
            </a:endParaRPr>
          </a:p>
          <a:p>
            <a:pPr marL="0" lvl="0" indent="0" algn="l" rtl="0">
              <a:lnSpc>
                <a:spcPct val="115000"/>
              </a:lnSpc>
              <a:spcBef>
                <a:spcPts val="1000"/>
              </a:spcBef>
              <a:spcAft>
                <a:spcPts val="0"/>
              </a:spcAft>
              <a:buNone/>
            </a:pPr>
            <a:r>
              <a:rPr lang="en" sz="1200">
                <a:solidFill>
                  <a:schemeClr val="dk1"/>
                </a:solidFill>
                <a:latin typeface="Century Gothic"/>
                <a:ea typeface="Century Gothic"/>
                <a:cs typeface="Century Gothic"/>
                <a:sym typeface="Century Gothic"/>
              </a:rPr>
              <a:t>We collected responses from 65 federal RPA programs.  </a:t>
            </a:r>
            <a:endParaRPr sz="1200">
              <a:solidFill>
                <a:schemeClr val="dk1"/>
              </a:solidFill>
              <a:latin typeface="Century Gothic"/>
              <a:ea typeface="Century Gothic"/>
              <a:cs typeface="Century Gothic"/>
              <a:sym typeface="Century Gothic"/>
            </a:endParaRPr>
          </a:p>
          <a:p>
            <a:pPr marL="457200" lvl="0" indent="-304800" algn="l" rtl="0">
              <a:lnSpc>
                <a:spcPct val="115000"/>
              </a:lnSpc>
              <a:spcBef>
                <a:spcPts val="1200"/>
              </a:spcBef>
              <a:spcAft>
                <a:spcPts val="0"/>
              </a:spcAft>
              <a:buClr>
                <a:schemeClr val="dk1"/>
              </a:buClr>
              <a:buSzPts val="1200"/>
              <a:buFont typeface="Century Gothic"/>
              <a:buChar char="●"/>
            </a:pPr>
            <a:r>
              <a:rPr lang="en" sz="1200">
                <a:solidFill>
                  <a:schemeClr val="dk1"/>
                </a:solidFill>
                <a:latin typeface="Century Gothic"/>
                <a:ea typeface="Century Gothic"/>
                <a:cs typeface="Century Gothic"/>
                <a:sym typeface="Century Gothic"/>
              </a:rPr>
              <a:t>16 Respondents were exploring RPA potential</a:t>
            </a:r>
            <a:endParaRPr sz="1200">
              <a:solidFill>
                <a:schemeClr val="dk1"/>
              </a:solidFill>
              <a:latin typeface="Century Gothic"/>
              <a:ea typeface="Century Gothic"/>
              <a:cs typeface="Century Gothic"/>
              <a:sym typeface="Century Gothic"/>
            </a:endParaRPr>
          </a:p>
          <a:p>
            <a:pPr marL="457200" lvl="0" indent="-304800" algn="l" rtl="0">
              <a:lnSpc>
                <a:spcPct val="115000"/>
              </a:lnSpc>
              <a:spcBef>
                <a:spcPts val="0"/>
              </a:spcBef>
              <a:spcAft>
                <a:spcPts val="0"/>
              </a:spcAft>
              <a:buClr>
                <a:schemeClr val="dk1"/>
              </a:buClr>
              <a:buSzPts val="1200"/>
              <a:buFont typeface="Century Gothic"/>
              <a:buChar char="●"/>
            </a:pPr>
            <a:r>
              <a:rPr lang="en" sz="1200">
                <a:solidFill>
                  <a:schemeClr val="dk1"/>
                </a:solidFill>
                <a:latin typeface="Century Gothic"/>
                <a:ea typeface="Century Gothic"/>
                <a:cs typeface="Century Gothic"/>
                <a:sym typeface="Century Gothic"/>
              </a:rPr>
              <a:t>49 Respondents were actively deploying bots</a:t>
            </a:r>
            <a:endParaRPr sz="1200">
              <a:solidFill>
                <a:schemeClr val="dk1"/>
              </a:solidFill>
              <a:latin typeface="Century Gothic"/>
              <a:ea typeface="Century Gothic"/>
              <a:cs typeface="Century Gothic"/>
              <a:sym typeface="Century Gothic"/>
            </a:endParaRPr>
          </a:p>
          <a:p>
            <a:pPr marL="914400" lvl="1" indent="-304800" algn="l" rtl="0">
              <a:lnSpc>
                <a:spcPct val="115000"/>
              </a:lnSpc>
              <a:spcBef>
                <a:spcPts val="0"/>
              </a:spcBef>
              <a:spcAft>
                <a:spcPts val="0"/>
              </a:spcAft>
              <a:buClr>
                <a:schemeClr val="dk1"/>
              </a:buClr>
              <a:buSzPts val="1200"/>
              <a:buFont typeface="Century Gothic"/>
              <a:buChar char="○"/>
            </a:pPr>
            <a:r>
              <a:rPr lang="en" sz="1200">
                <a:solidFill>
                  <a:schemeClr val="dk1"/>
                </a:solidFill>
                <a:latin typeface="Century Gothic"/>
                <a:ea typeface="Century Gothic"/>
                <a:cs typeface="Century Gothic"/>
                <a:sym typeface="Century Gothic"/>
              </a:rPr>
              <a:t>10 were running an RPA pilot </a:t>
            </a:r>
            <a:endParaRPr sz="1200">
              <a:solidFill>
                <a:schemeClr val="dk1"/>
              </a:solidFill>
              <a:latin typeface="Century Gothic"/>
              <a:ea typeface="Century Gothic"/>
              <a:cs typeface="Century Gothic"/>
              <a:sym typeface="Century Gothic"/>
            </a:endParaRPr>
          </a:p>
          <a:p>
            <a:pPr marL="914400" lvl="1" indent="-304800" algn="l" rtl="0">
              <a:lnSpc>
                <a:spcPct val="115000"/>
              </a:lnSpc>
              <a:spcBef>
                <a:spcPts val="0"/>
              </a:spcBef>
              <a:spcAft>
                <a:spcPts val="0"/>
              </a:spcAft>
              <a:buClr>
                <a:schemeClr val="dk1"/>
              </a:buClr>
              <a:buSzPts val="1200"/>
              <a:buFont typeface="Century Gothic"/>
              <a:buChar char="○"/>
            </a:pPr>
            <a:r>
              <a:rPr lang="en" sz="1200">
                <a:solidFill>
                  <a:schemeClr val="dk1"/>
                </a:solidFill>
                <a:latin typeface="Century Gothic"/>
                <a:ea typeface="Century Gothic"/>
                <a:cs typeface="Century Gothic"/>
                <a:sym typeface="Century Gothic"/>
              </a:rPr>
              <a:t>39 had bots in production</a:t>
            </a:r>
            <a:endParaRPr sz="1200">
              <a:solidFill>
                <a:schemeClr val="dk1"/>
              </a:solidFill>
              <a:latin typeface="Century Gothic"/>
              <a:ea typeface="Century Gothic"/>
              <a:cs typeface="Century Gothic"/>
              <a:sym typeface="Century Gothic"/>
            </a:endParaRPr>
          </a:p>
          <a:p>
            <a:pPr marL="0" lvl="0" indent="0" algn="l" rtl="0">
              <a:lnSpc>
                <a:spcPct val="115000"/>
              </a:lnSpc>
              <a:spcBef>
                <a:spcPts val="1200"/>
              </a:spcBef>
              <a:spcAft>
                <a:spcPts val="0"/>
              </a:spcAft>
              <a:buNone/>
            </a:pPr>
            <a:r>
              <a:rPr lang="en" sz="1200">
                <a:solidFill>
                  <a:schemeClr val="dk1"/>
                </a:solidFill>
                <a:latin typeface="Century Gothic"/>
                <a:ea typeface="Century Gothic"/>
                <a:cs typeface="Century Gothic"/>
                <a:sym typeface="Century Gothic"/>
              </a:rPr>
              <a:t>For this report, we focused primarily on the 49 RPA programs who had automations deployed. </a:t>
            </a:r>
            <a:endParaRPr sz="1200">
              <a:solidFill>
                <a:schemeClr val="dk1"/>
              </a:solidFill>
              <a:latin typeface="Century Gothic"/>
              <a:ea typeface="Century Gothic"/>
              <a:cs typeface="Century Gothic"/>
              <a:sym typeface="Century Gothic"/>
            </a:endParaRPr>
          </a:p>
          <a:p>
            <a:pPr marL="0" lvl="0" indent="0" algn="l" rtl="0">
              <a:spcBef>
                <a:spcPts val="1000"/>
              </a:spcBef>
              <a:spcAft>
                <a:spcPts val="0"/>
              </a:spcAft>
              <a:buNone/>
            </a:pPr>
            <a:r>
              <a:rPr lang="en" b="1">
                <a:solidFill>
                  <a:srgbClr val="FF4949"/>
                </a:solidFill>
                <a:latin typeface="Century Gothic"/>
                <a:ea typeface="Century Gothic"/>
                <a:cs typeface="Century Gothic"/>
                <a:sym typeface="Century Gothic"/>
              </a:rPr>
              <a:t>CHANGES FROM LAST YEAR’S REPORT</a:t>
            </a:r>
            <a:endParaRPr b="1">
              <a:latin typeface="Century Gothic"/>
              <a:ea typeface="Century Gothic"/>
              <a:cs typeface="Century Gothic"/>
              <a:sym typeface="Century Gothic"/>
            </a:endParaRPr>
          </a:p>
          <a:p>
            <a:pPr marL="0" lvl="0" indent="0" algn="l" rtl="0">
              <a:lnSpc>
                <a:spcPct val="115000"/>
              </a:lnSpc>
              <a:spcBef>
                <a:spcPts val="1000"/>
              </a:spcBef>
              <a:spcAft>
                <a:spcPts val="0"/>
              </a:spcAft>
              <a:buNone/>
            </a:pPr>
            <a:r>
              <a:rPr lang="en" sz="1200">
                <a:latin typeface="Century Gothic"/>
                <a:ea typeface="Century Gothic"/>
                <a:cs typeface="Century Gothic"/>
                <a:sym typeface="Century Gothic"/>
              </a:rPr>
              <a:t>Last year, the CoP conducted oral interviews with 23 program leads. During these interviews, the CoP evaluated RPA programs’ responses to questions about automations and capabilities that were already released in production at two different points in time: the end of FY19 and as of August, FY20. Automations forecasted to be completed by end of FY20 were incorporated on a case by case basis. </a:t>
            </a:r>
            <a:endParaRPr sz="1200">
              <a:latin typeface="Century Gothic"/>
              <a:ea typeface="Century Gothic"/>
              <a:cs typeface="Century Gothic"/>
              <a:sym typeface="Century Gothic"/>
            </a:endParaRPr>
          </a:p>
          <a:p>
            <a:pPr marL="0" lvl="0" indent="0" algn="l" rtl="0">
              <a:lnSpc>
                <a:spcPct val="115000"/>
              </a:lnSpc>
              <a:spcBef>
                <a:spcPts val="1000"/>
              </a:spcBef>
              <a:spcAft>
                <a:spcPts val="0"/>
              </a:spcAft>
              <a:buNone/>
            </a:pPr>
            <a:r>
              <a:rPr lang="en" sz="1200">
                <a:latin typeface="Century Gothic"/>
                <a:ea typeface="Century Gothic"/>
                <a:cs typeface="Century Gothic"/>
                <a:sym typeface="Century Gothic"/>
              </a:rPr>
              <a:t>This year, we conducted a comprehensive written maturity survey in which RPA programs self-assessed and completed their own information. We conducted follow up with RPA programs to clarify responses, as needed. </a:t>
            </a:r>
            <a:endParaRPr sz="1200">
              <a:latin typeface="Century Gothic"/>
              <a:ea typeface="Century Gothic"/>
              <a:cs typeface="Century Gothic"/>
              <a:sym typeface="Century Gothic"/>
            </a:endParaRPr>
          </a:p>
          <a:p>
            <a:pPr marL="0" lvl="0" indent="0" algn="l" rtl="0">
              <a:spcBef>
                <a:spcPts val="0"/>
              </a:spcBef>
              <a:spcAft>
                <a:spcPts val="0"/>
              </a:spcAft>
              <a:buNone/>
            </a:pPr>
            <a:endParaRPr sz="1200">
              <a:latin typeface="Century Gothic"/>
              <a:ea typeface="Century Gothic"/>
              <a:cs typeface="Century Gothic"/>
              <a:sym typeface="Century Gothic"/>
            </a:endParaRPr>
          </a:p>
          <a:p>
            <a:pPr marL="0" lvl="0" indent="0" algn="l" rtl="0">
              <a:lnSpc>
                <a:spcPct val="115000"/>
              </a:lnSpc>
              <a:spcBef>
                <a:spcPts val="0"/>
              </a:spcBef>
              <a:spcAft>
                <a:spcPts val="0"/>
              </a:spcAft>
              <a:buClr>
                <a:schemeClr val="dk1"/>
              </a:buClr>
              <a:buSzPts val="1100"/>
              <a:buFont typeface="Arial"/>
              <a:buNone/>
            </a:pPr>
            <a:endParaRPr sz="1200">
              <a:solidFill>
                <a:schemeClr val="dk2"/>
              </a:solidFill>
            </a:endParaRPr>
          </a:p>
          <a:p>
            <a:pPr marL="0" lvl="0" indent="0" algn="l" rtl="0">
              <a:spcBef>
                <a:spcPts val="1200"/>
              </a:spcBef>
              <a:spcAft>
                <a:spcPts val="0"/>
              </a:spcAft>
              <a:buClr>
                <a:schemeClr val="dk1"/>
              </a:buClr>
              <a:buSzPts val="1100"/>
              <a:buFont typeface="Arial"/>
              <a:buNone/>
            </a:pPr>
            <a:endParaRPr sz="12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sz="1100">
              <a:latin typeface="Century Gothic"/>
              <a:ea typeface="Century Gothic"/>
              <a:cs typeface="Century Gothic"/>
              <a:sym typeface="Century Gothic"/>
            </a:endParaRPr>
          </a:p>
        </p:txBody>
      </p:sp>
      <p:sp>
        <p:nvSpPr>
          <p:cNvPr id="729" name="Google Shape;729;p41"/>
          <p:cNvSpPr txBox="1"/>
          <p:nvPr/>
        </p:nvSpPr>
        <p:spPr>
          <a:xfrm>
            <a:off x="3787825" y="2385225"/>
            <a:ext cx="3589200" cy="938100"/>
          </a:xfrm>
          <a:prstGeom prst="rect">
            <a:avLst/>
          </a:prstGeom>
          <a:noFill/>
          <a:ln>
            <a:noFill/>
          </a:ln>
        </p:spPr>
        <p:txBody>
          <a:bodyPr spcFirstLastPara="1" wrap="square" lIns="91425" tIns="91425" rIns="91425" bIns="91425" anchor="t" anchorCtr="0">
            <a:spAutoFit/>
          </a:bodyPr>
          <a:lstStyle/>
          <a:p>
            <a:pPr marL="457200" lvl="0" indent="-298450" algn="l" rtl="0">
              <a:lnSpc>
                <a:spcPct val="115000"/>
              </a:lnSpc>
              <a:spcBef>
                <a:spcPts val="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opportunity identification</a:t>
            </a:r>
            <a:endParaRPr sz="1100">
              <a:solidFill>
                <a:schemeClr val="dk1"/>
              </a:solidFill>
              <a:latin typeface="Century Gothic"/>
              <a:ea typeface="Century Gothic"/>
              <a:cs typeface="Century Gothic"/>
              <a:sym typeface="Century Gothic"/>
            </a:endParaRPr>
          </a:p>
          <a:p>
            <a:pPr marL="457200" lvl="0" indent="-298450" algn="l" rtl="0">
              <a:lnSpc>
                <a:spcPct val="115000"/>
              </a:lnSpc>
              <a:spcBef>
                <a:spcPts val="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production environment</a:t>
            </a:r>
            <a:endParaRPr sz="1100">
              <a:solidFill>
                <a:schemeClr val="dk1"/>
              </a:solidFill>
              <a:latin typeface="Century Gothic"/>
              <a:ea typeface="Century Gothic"/>
              <a:cs typeface="Century Gothic"/>
              <a:sym typeface="Century Gothic"/>
            </a:endParaRPr>
          </a:p>
          <a:p>
            <a:pPr marL="457200" lvl="0" indent="-298450" algn="l" rtl="0">
              <a:lnSpc>
                <a:spcPct val="115000"/>
              </a:lnSpc>
              <a:spcBef>
                <a:spcPts val="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security and technology approach </a:t>
            </a:r>
            <a:endParaRPr sz="1100">
              <a:solidFill>
                <a:schemeClr val="dk1"/>
              </a:solidFill>
              <a:latin typeface="Century Gothic"/>
              <a:ea typeface="Century Gothic"/>
              <a:cs typeface="Century Gothic"/>
              <a:sym typeface="Century Gothic"/>
            </a:endParaRPr>
          </a:p>
          <a:p>
            <a:pPr marL="457200" lvl="0" indent="-298450" algn="l" rtl="0">
              <a:lnSpc>
                <a:spcPct val="115000"/>
              </a:lnSpc>
              <a:spcBef>
                <a:spcPts val="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intelligent automation capabilities</a:t>
            </a:r>
            <a:endParaRPr/>
          </a:p>
        </p:txBody>
      </p:sp>
      <p:sp>
        <p:nvSpPr>
          <p:cNvPr id="728" name="Google Shape;728;p41"/>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726" name="Google Shape;726;p41"/>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29</a:t>
            </a:r>
            <a:endParaRPr/>
          </a:p>
        </p:txBody>
      </p:sp>
      <p:sp>
        <p:nvSpPr>
          <p:cNvPr id="723" name="Google Shape;723;p41">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725" name="Google Shape;725;p41">
            <a:extLst>
              <a:ext uri="{C183D7F6-B498-43B3-948B-1728B52AA6E4}">
                <adec:decorative xmlns:adec="http://schemas.microsoft.com/office/drawing/2017/decorative" val="1"/>
              </a:ext>
            </a:extLst>
          </p:cNvPr>
          <p:cNvSpPr/>
          <p:nvPr/>
        </p:nvSpPr>
        <p:spPr>
          <a:xfrm>
            <a:off x="0" y="310575"/>
            <a:ext cx="7772400" cy="10446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4000">
              <a:solidFill>
                <a:srgbClr val="666666"/>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
        <p:cNvGrpSpPr/>
        <p:nvPr/>
      </p:nvGrpSpPr>
      <p:grpSpPr>
        <a:xfrm>
          <a:off x="0" y="0"/>
          <a:ext cx="0" cy="0"/>
          <a:chOff x="0" y="0"/>
          <a:chExt cx="0" cy="0"/>
        </a:xfrm>
      </p:grpSpPr>
      <p:sp>
        <p:nvSpPr>
          <p:cNvPr id="78" name="Google Shape;78;p15">
            <a:extLst>
              <a:ext uri="{C183D7F6-B498-43B3-948B-1728B52AA6E4}">
                <adec:decorative xmlns:adec="http://schemas.microsoft.com/office/drawing/2017/decorative" val="1"/>
              </a:ext>
            </a:extLst>
          </p:cNvPr>
          <p:cNvSpPr/>
          <p:nvPr/>
        </p:nvSpPr>
        <p:spPr>
          <a:xfrm>
            <a:off x="0" y="310575"/>
            <a:ext cx="7772400" cy="10446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4000">
              <a:solidFill>
                <a:srgbClr val="666666"/>
              </a:solidFill>
              <a:latin typeface="Century Gothic"/>
              <a:ea typeface="Century Gothic"/>
              <a:cs typeface="Century Gothic"/>
              <a:sym typeface="Century Gothic"/>
            </a:endParaRPr>
          </a:p>
        </p:txBody>
      </p:sp>
      <p:sp>
        <p:nvSpPr>
          <p:cNvPr id="82" name="Google Shape;82;p15" descr="  Letter from the Executive  &#10;  Sponsor&#10;" title="  Letter from the Executive     Sponsor">
            <a:extLst>
              <a:ext uri="{C183D7F6-B498-43B3-948B-1728B52AA6E4}">
                <adec:decorative xmlns:adec="http://schemas.microsoft.com/office/drawing/2017/decorative" val="0"/>
              </a:ext>
            </a:extLst>
          </p:cNvPr>
          <p:cNvSpPr>
            <a:spLocks noGrp="1"/>
          </p:cNvSpPr>
          <p:nvPr>
            <p:ph type="title" idx="4294967295"/>
          </p:nvPr>
        </p:nvSpPr>
        <p:spPr>
          <a:xfrm>
            <a:off x="0" y="310575"/>
            <a:ext cx="7505700" cy="10446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4000" b="1" i="0" u="none" strike="noStrike" kern="0" cap="none" spc="0" normalizeH="0" baseline="0" noProof="0" dirty="0">
                <a:ln>
                  <a:noFill/>
                </a:ln>
                <a:solidFill>
                  <a:srgbClr val="666666"/>
                </a:solidFill>
                <a:effectLst/>
                <a:uLnTx/>
                <a:uFillTx/>
                <a:latin typeface="Century Gothic"/>
                <a:ea typeface="Century Gothic"/>
                <a:cs typeface="Century Gothic"/>
                <a:sym typeface="Century Gothic"/>
              </a:rPr>
              <a:t>  </a:t>
            </a:r>
            <a:r>
              <a:rPr kumimoji="0" lang="en-US" sz="4000" b="1" i="0" u="none" strike="noStrike" kern="0" cap="none" spc="0" normalizeH="0" baseline="0" noProof="0" dirty="0">
                <a:ln>
                  <a:noFill/>
                </a:ln>
                <a:solidFill>
                  <a:srgbClr val="FF0000"/>
                </a:solidFill>
                <a:effectLst/>
                <a:uLnTx/>
                <a:uFillTx/>
                <a:latin typeface="Century Gothic"/>
                <a:ea typeface="Century Gothic"/>
                <a:cs typeface="Century Gothic"/>
                <a:sym typeface="Century Gothic"/>
              </a:rPr>
              <a:t>Letter</a:t>
            </a:r>
            <a:r>
              <a:rPr kumimoji="0" lang="en-US" sz="4000" b="1" i="0" u="none" strike="noStrike" kern="0" cap="none" spc="0" normalizeH="0" baseline="0" noProof="0" dirty="0">
                <a:ln>
                  <a:noFill/>
                </a:ln>
                <a:solidFill>
                  <a:srgbClr val="434343"/>
                </a:solidFill>
                <a:effectLst/>
                <a:uLnTx/>
                <a:uFillTx/>
                <a:latin typeface="Century Gothic"/>
                <a:ea typeface="Century Gothic"/>
                <a:cs typeface="Century Gothic"/>
                <a:sym typeface="Century Gothic"/>
              </a:rPr>
              <a:t> </a:t>
            </a:r>
            <a:r>
              <a:rPr kumimoji="0" lang="en-US" sz="4000" b="1" i="0" u="none" strike="noStrike" kern="0" cap="none" spc="0" normalizeH="0" baseline="0" noProof="0" dirty="0">
                <a:ln>
                  <a:noFill/>
                </a:ln>
                <a:solidFill>
                  <a:srgbClr val="666666"/>
                </a:solidFill>
                <a:effectLst/>
                <a:uLnTx/>
                <a:uFillTx/>
                <a:latin typeface="Century Gothic"/>
                <a:ea typeface="Century Gothic"/>
                <a:cs typeface="Century Gothic"/>
                <a:sym typeface="Century Gothic"/>
              </a:rPr>
              <a:t>from the Executive  </a:t>
            </a:r>
          </a:p>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4000" b="1" i="0" u="none" strike="noStrike" kern="0" cap="none" spc="0" normalizeH="0" baseline="0" noProof="0" dirty="0">
                <a:ln>
                  <a:noFill/>
                </a:ln>
                <a:solidFill>
                  <a:srgbClr val="666666"/>
                </a:solidFill>
                <a:effectLst/>
                <a:uLnTx/>
                <a:uFillTx/>
                <a:latin typeface="Century Gothic"/>
                <a:ea typeface="Century Gothic"/>
                <a:cs typeface="Century Gothic"/>
                <a:sym typeface="Century Gothic"/>
              </a:rPr>
              <a:t>  Sponsor</a:t>
            </a:r>
          </a:p>
        </p:txBody>
      </p:sp>
      <p:pic>
        <p:nvPicPr>
          <p:cNvPr id="77" name="Google Shape;77;p15" descr="Photo of Gerard Baddorek" title="Photo of Gerard Baddorek "/>
          <p:cNvPicPr preferRelativeResize="0"/>
          <p:nvPr/>
        </p:nvPicPr>
        <p:blipFill>
          <a:blip r:embed="rId3">
            <a:alphaModFix/>
          </a:blip>
          <a:stretch>
            <a:fillRect/>
          </a:stretch>
        </p:blipFill>
        <p:spPr>
          <a:xfrm>
            <a:off x="304800" y="1526625"/>
            <a:ext cx="1581150" cy="1950475"/>
          </a:xfrm>
          <a:prstGeom prst="rect">
            <a:avLst/>
          </a:prstGeom>
          <a:noFill/>
          <a:ln>
            <a:noFill/>
          </a:ln>
        </p:spPr>
      </p:pic>
      <p:sp>
        <p:nvSpPr>
          <p:cNvPr id="76" name="Google Shape;76;p15"/>
          <p:cNvSpPr txBox="1"/>
          <p:nvPr/>
        </p:nvSpPr>
        <p:spPr>
          <a:xfrm>
            <a:off x="209550" y="3486150"/>
            <a:ext cx="2067000" cy="62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Century Gothic"/>
                <a:ea typeface="Century Gothic"/>
                <a:cs typeface="Century Gothic"/>
                <a:sym typeface="Century Gothic"/>
              </a:rPr>
              <a:t>Gerard Badorrek</a:t>
            </a:r>
            <a:endParaRPr b="1">
              <a:latin typeface="Century Gothic"/>
              <a:ea typeface="Century Gothic"/>
              <a:cs typeface="Century Gothic"/>
              <a:sym typeface="Century Gothic"/>
            </a:endParaRPr>
          </a:p>
          <a:p>
            <a:pPr marL="0" lvl="0" indent="0" algn="l" rtl="0">
              <a:spcBef>
                <a:spcPts val="0"/>
              </a:spcBef>
              <a:spcAft>
                <a:spcPts val="0"/>
              </a:spcAft>
              <a:buNone/>
            </a:pPr>
            <a:r>
              <a:rPr lang="en" sz="1000">
                <a:latin typeface="Century Gothic"/>
                <a:ea typeface="Century Gothic"/>
                <a:cs typeface="Century Gothic"/>
                <a:sym typeface="Century Gothic"/>
              </a:rPr>
              <a:t>GSA CFO</a:t>
            </a:r>
            <a:endParaRPr sz="1000">
              <a:latin typeface="Century Gothic"/>
              <a:ea typeface="Century Gothic"/>
              <a:cs typeface="Century Gothic"/>
              <a:sym typeface="Century Gothic"/>
            </a:endParaRPr>
          </a:p>
          <a:p>
            <a:pPr marL="0" lvl="0" indent="0" algn="l" rtl="0">
              <a:spcBef>
                <a:spcPts val="0"/>
              </a:spcBef>
              <a:spcAft>
                <a:spcPts val="0"/>
              </a:spcAft>
              <a:buNone/>
            </a:pPr>
            <a:r>
              <a:rPr lang="en" sz="1000">
                <a:latin typeface="Century Gothic"/>
                <a:ea typeface="Century Gothic"/>
                <a:cs typeface="Century Gothic"/>
                <a:sym typeface="Century Gothic"/>
              </a:rPr>
              <a:t>Federal RPA CoP Sponsor</a:t>
            </a:r>
            <a:endParaRPr sz="1000">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a:p>
            <a:pPr marL="0" lvl="0" indent="0" algn="l" rtl="0">
              <a:spcBef>
                <a:spcPts val="0"/>
              </a:spcBef>
              <a:spcAft>
                <a:spcPts val="0"/>
              </a:spcAft>
              <a:buNone/>
            </a:pPr>
            <a:endParaRPr sz="1000">
              <a:latin typeface="Century Gothic"/>
              <a:ea typeface="Century Gothic"/>
              <a:cs typeface="Century Gothic"/>
              <a:sym typeface="Century Gothic"/>
            </a:endParaRPr>
          </a:p>
        </p:txBody>
      </p:sp>
      <p:sp>
        <p:nvSpPr>
          <p:cNvPr id="80" name="Google Shape;80;p15"/>
          <p:cNvSpPr txBox="1"/>
          <p:nvPr/>
        </p:nvSpPr>
        <p:spPr>
          <a:xfrm>
            <a:off x="2276550" y="1526625"/>
            <a:ext cx="5238600" cy="26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Century Gothic"/>
                <a:ea typeface="Century Gothic"/>
                <a:cs typeface="Century Gothic"/>
                <a:sym typeface="Century Gothic"/>
              </a:rPr>
              <a:t>Federal Community:</a:t>
            </a:r>
            <a:endParaRPr sz="1200">
              <a:solidFill>
                <a:srgbClr val="434343"/>
              </a:solidFill>
              <a:latin typeface="Century Gothic"/>
              <a:ea typeface="Century Gothic"/>
              <a:cs typeface="Century Gothic"/>
              <a:sym typeface="Century Gothic"/>
            </a:endParaRPr>
          </a:p>
          <a:p>
            <a:pPr marL="0" lvl="0" indent="0" algn="l" rtl="0">
              <a:spcBef>
                <a:spcPts val="1000"/>
              </a:spcBef>
              <a:spcAft>
                <a:spcPts val="0"/>
              </a:spcAft>
              <a:buNone/>
            </a:pPr>
            <a:r>
              <a:rPr lang="en" sz="1200">
                <a:solidFill>
                  <a:srgbClr val="434343"/>
                </a:solidFill>
                <a:latin typeface="Century Gothic"/>
                <a:ea typeface="Century Gothic"/>
                <a:cs typeface="Century Gothic"/>
                <a:sym typeface="Century Gothic"/>
              </a:rPr>
              <a:t>RPA technology continues to improve processes. This year, RPA programs across the government increased their number of automations in production to around 1K. They created over 1M hours of capacity. Imagine what your agency could do with 1M hours.</a:t>
            </a:r>
            <a:endParaRPr sz="1200">
              <a:solidFill>
                <a:srgbClr val="434343"/>
              </a:solidFill>
              <a:latin typeface="Century Gothic"/>
              <a:ea typeface="Century Gothic"/>
              <a:cs typeface="Century Gothic"/>
              <a:sym typeface="Century Gothic"/>
            </a:endParaRPr>
          </a:p>
          <a:p>
            <a:pPr marL="0" lvl="0" indent="0" algn="l" rtl="0">
              <a:spcBef>
                <a:spcPts val="1000"/>
              </a:spcBef>
              <a:spcAft>
                <a:spcPts val="0"/>
              </a:spcAft>
              <a:buNone/>
            </a:pPr>
            <a:r>
              <a:rPr lang="en" sz="1200">
                <a:solidFill>
                  <a:srgbClr val="434343"/>
                </a:solidFill>
                <a:latin typeface="Century Gothic"/>
                <a:ea typeface="Century Gothic"/>
                <a:cs typeface="Century Gothic"/>
                <a:sym typeface="Century Gothic"/>
              </a:rPr>
              <a:t>For federal employees, this growth allows them to focus on agency mission delivery and improve citizen service. Federal agencies use RPA to speed up and connect financial systems, process HR requests faster, and perform thousands of acquisition functions with a click. RPA allows federal workers to focus on making decisions and doing more for our federal employees and citizens. </a:t>
            </a:r>
            <a:endParaRPr sz="1200">
              <a:solidFill>
                <a:srgbClr val="434343"/>
              </a:solidFill>
              <a:latin typeface="Century Gothic"/>
              <a:ea typeface="Century Gothic"/>
              <a:cs typeface="Century Gothic"/>
              <a:sym typeface="Century Gothic"/>
            </a:endParaRPr>
          </a:p>
        </p:txBody>
      </p:sp>
      <p:sp>
        <p:nvSpPr>
          <p:cNvPr id="81" name="Google Shape;81;p15"/>
          <p:cNvSpPr txBox="1"/>
          <p:nvPr/>
        </p:nvSpPr>
        <p:spPr>
          <a:xfrm>
            <a:off x="209550" y="3867075"/>
            <a:ext cx="7305600" cy="275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dirty="0">
              <a:solidFill>
                <a:srgbClr val="434343"/>
              </a:solidFill>
              <a:latin typeface="Century Gothic"/>
              <a:ea typeface="Century Gothic"/>
              <a:cs typeface="Century Gothic"/>
              <a:sym typeface="Century Gothic"/>
            </a:endParaRPr>
          </a:p>
          <a:p>
            <a:pPr marL="0" lvl="0" indent="0" algn="l" rtl="0">
              <a:spcBef>
                <a:spcPts val="1000"/>
              </a:spcBef>
              <a:spcAft>
                <a:spcPts val="0"/>
              </a:spcAft>
              <a:buNone/>
            </a:pPr>
            <a:r>
              <a:rPr lang="en" sz="1200" dirty="0">
                <a:solidFill>
                  <a:srgbClr val="434343"/>
                </a:solidFill>
                <a:latin typeface="Century Gothic"/>
                <a:ea typeface="Century Gothic"/>
                <a:cs typeface="Century Gothic"/>
                <a:sym typeface="Century Gothic"/>
              </a:rPr>
              <a:t>What’s next? As RPA programs mature, they’ll include more intelligent automation features to maximize efficiency. As programs learn how to apply RPA to cumbersome processes, they’ll use technology to improve public-facing government processes and strengthen customer experience for citizens. </a:t>
            </a:r>
            <a:endParaRPr sz="1200" dirty="0">
              <a:solidFill>
                <a:srgbClr val="434343"/>
              </a:solidFill>
              <a:latin typeface="Century Gothic"/>
              <a:ea typeface="Century Gothic"/>
              <a:cs typeface="Century Gothic"/>
              <a:sym typeface="Century Gothic"/>
            </a:endParaRPr>
          </a:p>
          <a:p>
            <a:pPr marL="0" lvl="0" indent="0" algn="l" rtl="0">
              <a:spcBef>
                <a:spcPts val="1000"/>
              </a:spcBef>
              <a:spcAft>
                <a:spcPts val="0"/>
              </a:spcAft>
              <a:buNone/>
            </a:pPr>
            <a:r>
              <a:rPr lang="en" sz="1200" dirty="0">
                <a:solidFill>
                  <a:srgbClr val="434343"/>
                </a:solidFill>
                <a:latin typeface="Century Gothic"/>
                <a:ea typeface="Century Gothic"/>
                <a:cs typeface="Century Gothic"/>
                <a:sym typeface="Century Gothic"/>
              </a:rPr>
              <a:t>I appreciate all federal partners who contributed to this report. Together, we are making significant progress using RPA as a key tool to strengthen and empower the federal workforce to deliver excellent, equitable, and secure federal services and customer experience. </a:t>
            </a:r>
            <a:endParaRPr sz="1200" dirty="0">
              <a:solidFill>
                <a:srgbClr val="434343"/>
              </a:solidFill>
              <a:latin typeface="Century Gothic"/>
              <a:ea typeface="Century Gothic"/>
              <a:cs typeface="Century Gothic"/>
              <a:sym typeface="Century Gothic"/>
            </a:endParaRPr>
          </a:p>
          <a:p>
            <a:pPr marL="0" lvl="0" indent="0" algn="l" rtl="0">
              <a:spcBef>
                <a:spcPts val="1000"/>
              </a:spcBef>
              <a:spcAft>
                <a:spcPts val="1000"/>
              </a:spcAft>
              <a:buNone/>
            </a:pPr>
            <a:r>
              <a:rPr lang="en" sz="1200" dirty="0">
                <a:solidFill>
                  <a:srgbClr val="434343"/>
                </a:solidFill>
                <a:latin typeface="Century Gothic"/>
                <a:ea typeface="Century Gothic"/>
                <a:cs typeface="Century Gothic"/>
                <a:sym typeface="Century Gothic"/>
              </a:rPr>
              <a:t>— Gerard Badorrek </a:t>
            </a:r>
            <a:endParaRPr sz="1200" dirty="0">
              <a:solidFill>
                <a:srgbClr val="434343"/>
              </a:solidFill>
              <a:latin typeface="Century Gothic"/>
              <a:ea typeface="Century Gothic"/>
              <a:cs typeface="Century Gothic"/>
              <a:sym typeface="Century Gothic"/>
            </a:endParaRPr>
          </a:p>
        </p:txBody>
      </p:sp>
      <p:pic>
        <p:nvPicPr>
          <p:cNvPr id="84" name="Google Shape;84;p15" descr="icon of a group of people " title="icon of a group of people "/>
          <p:cNvPicPr preferRelativeResize="0"/>
          <p:nvPr/>
        </p:nvPicPr>
        <p:blipFill>
          <a:blip r:embed="rId4">
            <a:alphaModFix/>
          </a:blip>
          <a:stretch>
            <a:fillRect/>
          </a:stretch>
        </p:blipFill>
        <p:spPr>
          <a:xfrm>
            <a:off x="390159" y="6889400"/>
            <a:ext cx="933816" cy="816325"/>
          </a:xfrm>
          <a:prstGeom prst="rect">
            <a:avLst/>
          </a:prstGeom>
          <a:noFill/>
          <a:ln>
            <a:noFill/>
          </a:ln>
        </p:spPr>
      </p:pic>
      <p:sp>
        <p:nvSpPr>
          <p:cNvPr id="83" name="Google Shape;83;p15"/>
          <p:cNvSpPr txBox="1"/>
          <p:nvPr/>
        </p:nvSpPr>
        <p:spPr>
          <a:xfrm>
            <a:off x="1438275" y="6661025"/>
            <a:ext cx="6139800" cy="10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4949"/>
                </a:solidFill>
                <a:latin typeface="Century Gothic"/>
                <a:ea typeface="Century Gothic"/>
                <a:cs typeface="Century Gothic"/>
                <a:sym typeface="Century Gothic"/>
              </a:rPr>
              <a:t>ABOUT THE FEDERAL RPA COMMUNITY OF PRACTICE</a:t>
            </a:r>
            <a:endParaRPr b="1">
              <a:solidFill>
                <a:srgbClr val="FF4949"/>
              </a:solidFill>
              <a:latin typeface="Century Gothic"/>
              <a:ea typeface="Century Gothic"/>
              <a:cs typeface="Century Gothic"/>
              <a:sym typeface="Century Gothic"/>
            </a:endParaRPr>
          </a:p>
          <a:p>
            <a:pPr marL="0" lvl="0" indent="0" algn="l" rtl="0">
              <a:spcBef>
                <a:spcPts val="0"/>
              </a:spcBef>
              <a:spcAft>
                <a:spcPts val="0"/>
              </a:spcAft>
              <a:buNone/>
            </a:pPr>
            <a:endParaRPr sz="600" b="1">
              <a:solidFill>
                <a:schemeClr val="dk1"/>
              </a:solidFill>
              <a:latin typeface="Century Gothic"/>
              <a:ea typeface="Century Gothic"/>
              <a:cs typeface="Century Gothic"/>
              <a:sym typeface="Century Gothic"/>
            </a:endParaRPr>
          </a:p>
          <a:p>
            <a:pPr marL="0" lvl="0" indent="0" algn="l" rtl="0">
              <a:lnSpc>
                <a:spcPct val="100000"/>
              </a:lnSpc>
              <a:spcBef>
                <a:spcPts val="0"/>
              </a:spcBef>
              <a:spcAft>
                <a:spcPts val="0"/>
              </a:spcAft>
              <a:buNone/>
            </a:pPr>
            <a:r>
              <a:rPr lang="en" sz="1200">
                <a:solidFill>
                  <a:srgbClr val="1B1B1B"/>
                </a:solidFill>
                <a:highlight>
                  <a:schemeClr val="lt1"/>
                </a:highlight>
                <a:latin typeface="Century Gothic"/>
                <a:ea typeface="Century Gothic"/>
                <a:cs typeface="Century Gothic"/>
                <a:sym typeface="Century Gothic"/>
              </a:rPr>
              <a:t>With</a:t>
            </a:r>
            <a:r>
              <a:rPr lang="en" sz="1200">
                <a:solidFill>
                  <a:srgbClr val="1B1B1B"/>
                </a:solidFill>
                <a:latin typeface="Century Gothic"/>
                <a:ea typeface="Century Gothic"/>
                <a:cs typeface="Century Gothic"/>
                <a:sym typeface="Century Gothic"/>
              </a:rPr>
              <a:t> 1,200+ members from over 100 federal agencies, </a:t>
            </a:r>
            <a:r>
              <a:rPr lang="en" sz="1200">
                <a:solidFill>
                  <a:schemeClr val="dk1"/>
                </a:solidFill>
                <a:latin typeface="Century Gothic"/>
                <a:ea typeface="Century Gothic"/>
                <a:cs typeface="Century Gothic"/>
                <a:sym typeface="Century Gothic"/>
              </a:rPr>
              <a:t>the Federal </a:t>
            </a:r>
            <a:r>
              <a:rPr lang="en" sz="1200">
                <a:solidFill>
                  <a:srgbClr val="1B1B1B"/>
                </a:solidFill>
                <a:latin typeface="Century Gothic"/>
                <a:ea typeface="Century Gothic"/>
                <a:cs typeface="Century Gothic"/>
                <a:sym typeface="Century Gothic"/>
              </a:rPr>
              <a:t>RPA CoP helps agencies convert RPA enthusiasm into action. The CoP includes a diverse range of members from agency executives to developers, to business line owners and those exploring RPA’s potential.  </a:t>
            </a:r>
            <a:endParaRPr sz="1200">
              <a:solidFill>
                <a:srgbClr val="1B1B1B"/>
              </a:solidFill>
              <a:latin typeface="Century Gothic"/>
              <a:ea typeface="Century Gothic"/>
              <a:cs typeface="Century Gothic"/>
              <a:sym typeface="Century Gothic"/>
            </a:endParaRPr>
          </a:p>
        </p:txBody>
      </p:sp>
      <p:sp>
        <p:nvSpPr>
          <p:cNvPr id="85" name="Google Shape;85;p15"/>
          <p:cNvSpPr txBox="1"/>
          <p:nvPr/>
        </p:nvSpPr>
        <p:spPr>
          <a:xfrm>
            <a:off x="142875" y="7791450"/>
            <a:ext cx="7505700" cy="158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rgbClr val="1B1B1B"/>
                </a:solidFill>
                <a:latin typeface="Century Gothic"/>
                <a:ea typeface="Century Gothic"/>
                <a:cs typeface="Century Gothic"/>
                <a:sym typeface="Century Gothic"/>
              </a:rPr>
              <a:t>The RPA CoP’s mission is to help the federal government adopt RPA faster. To do this, the RPA CoP hosts webinars, office hours, and networking events; issues newsletters and publications; and serves as a hub to connect federal employees with others in their own agency and across the government. We help programs explore potential, start pilots, and mature programs and scale quickly to deliver on value and maximize RPA technology’s potential across the federal government. </a:t>
            </a:r>
            <a:endParaRPr sz="1200">
              <a:solidFill>
                <a:srgbClr val="1B1B1B"/>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700">
              <a:solidFill>
                <a:srgbClr val="1B1B1B"/>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rgbClr val="1B1B1B"/>
                </a:solidFill>
                <a:latin typeface="Century Gothic"/>
                <a:ea typeface="Century Gothic"/>
                <a:cs typeface="Century Gothic"/>
                <a:sym typeface="Century Gothic"/>
              </a:rPr>
              <a:t>To join and learn more, visit digital.gov/communities/rpa.</a:t>
            </a:r>
            <a:endParaRPr sz="1500"/>
          </a:p>
        </p:txBody>
      </p:sp>
      <p:sp>
        <p:nvSpPr>
          <p:cNvPr id="87" name="Google Shape;87;p15"/>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86" name="Google Shape;86;p15">
            <a:extLst>
              <a:ext uri="{C183D7F6-B498-43B3-948B-1728B52AA6E4}">
                <adec:decorative xmlns:adec="http://schemas.microsoft.com/office/drawing/2017/decorative" val="1"/>
              </a:ext>
            </a:extLst>
          </p:cNvPr>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9" name="Google Shape;79;p15">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33"/>
        <p:cNvGrpSpPr/>
        <p:nvPr/>
      </p:nvGrpSpPr>
      <p:grpSpPr>
        <a:xfrm>
          <a:off x="0" y="0"/>
          <a:ext cx="0" cy="0"/>
          <a:chOff x="0" y="0"/>
          <a:chExt cx="0" cy="0"/>
        </a:xfrm>
      </p:grpSpPr>
      <p:sp>
        <p:nvSpPr>
          <p:cNvPr id="740" name="Google Shape;740;p42" descr="Contributors" title="Title - Contributors"/>
          <p:cNvSpPr>
            <a:spLocks noGrp="1"/>
          </p:cNvSpPr>
          <p:nvPr>
            <p:ph type="title" idx="4294967295"/>
          </p:nvPr>
        </p:nvSpPr>
        <p:spPr>
          <a:xfrm>
            <a:off x="0" y="310575"/>
            <a:ext cx="7044000" cy="1044600"/>
          </a:xfrm>
          <a:prstGeom prst="rect">
            <a:avLst/>
          </a:prstGeom>
          <a:noFill/>
          <a:ln>
            <a:noFill/>
            <a:prstDash/>
          </a:ln>
          <a:effectLst/>
        </p:spPr>
        <p:txBody>
          <a:bodyPr rot="0" spcFirstLastPara="1" vertOverflow="overflow" horzOverflow="overflow" vert="horz" wrap="square" lIns="2560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4000" b="1" i="0" u="none" strike="noStrike" kern="0" cap="none" spc="0" normalizeH="0" baseline="0" noProof="0" dirty="0">
                <a:ln>
                  <a:noFill/>
                </a:ln>
                <a:solidFill>
                  <a:srgbClr val="FF4949"/>
                </a:solidFill>
                <a:effectLst/>
                <a:uLnTx/>
                <a:uFillTx/>
                <a:latin typeface="Century Gothic"/>
                <a:ea typeface="Century Gothic"/>
                <a:cs typeface="Century Gothic"/>
                <a:sym typeface="Century Gothic"/>
              </a:rPr>
              <a:t>Contributors</a:t>
            </a:r>
            <a:endParaRPr kumimoji="0" lang="en-US" sz="4000" b="0" i="0" u="none" strike="noStrike" kern="0" cap="none" spc="0" normalizeH="0" baseline="0" noProof="0" dirty="0">
              <a:ln>
                <a:noFill/>
              </a:ln>
              <a:solidFill>
                <a:srgbClr val="666666"/>
              </a:solidFill>
              <a:effectLst/>
              <a:uLnTx/>
              <a:uFillTx/>
              <a:latin typeface="Century Gothic"/>
              <a:ea typeface="Century Gothic"/>
              <a:cs typeface="Century Gothic"/>
              <a:sym typeface="Century Gothic"/>
            </a:endParaRPr>
          </a:p>
        </p:txBody>
      </p:sp>
      <p:sp>
        <p:nvSpPr>
          <p:cNvPr id="739" name="Google Shape;739;p42"/>
          <p:cNvSpPr txBox="1"/>
          <p:nvPr/>
        </p:nvSpPr>
        <p:spPr>
          <a:xfrm>
            <a:off x="288000" y="1561975"/>
            <a:ext cx="7146300" cy="52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800" b="1">
                <a:solidFill>
                  <a:schemeClr val="dk1"/>
                </a:solidFill>
                <a:latin typeface="Century Gothic"/>
                <a:ea typeface="Century Gothic"/>
                <a:cs typeface="Century Gothic"/>
                <a:sym typeface="Century Gothic"/>
              </a:rPr>
              <a:t>The State of Federal RPA, Community of Practice Contributors</a:t>
            </a:r>
            <a:endParaRPr sz="1800" b="1">
              <a:latin typeface="Century Gothic"/>
              <a:ea typeface="Century Gothic"/>
              <a:cs typeface="Century Gothic"/>
              <a:sym typeface="Century Gothic"/>
            </a:endParaRPr>
          </a:p>
        </p:txBody>
      </p:sp>
      <p:sp>
        <p:nvSpPr>
          <p:cNvPr id="738" name="Google Shape;738;p42"/>
          <p:cNvSpPr txBox="1"/>
          <p:nvPr/>
        </p:nvSpPr>
        <p:spPr>
          <a:xfrm>
            <a:off x="288000" y="2013250"/>
            <a:ext cx="7044000" cy="7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1"/>
                </a:solidFill>
                <a:latin typeface="Century Gothic"/>
                <a:ea typeface="Century Gothic"/>
                <a:cs typeface="Century Gothic"/>
                <a:sym typeface="Century Gothic"/>
              </a:rPr>
              <a:t>The RPA CoP would like to recognize the following people for contributing to this report: </a:t>
            </a:r>
            <a:endParaRPr sz="1600"/>
          </a:p>
        </p:txBody>
      </p:sp>
      <p:sp>
        <p:nvSpPr>
          <p:cNvPr id="737" name="Google Shape;737;p42"/>
          <p:cNvSpPr txBox="1"/>
          <p:nvPr/>
        </p:nvSpPr>
        <p:spPr>
          <a:xfrm>
            <a:off x="288000" y="2742550"/>
            <a:ext cx="6417600" cy="3258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 sz="1800" b="1">
                <a:solidFill>
                  <a:schemeClr val="dk1"/>
                </a:solidFill>
                <a:latin typeface="Century Gothic"/>
                <a:ea typeface="Century Gothic"/>
                <a:cs typeface="Century Gothic"/>
                <a:sym typeface="Century Gothic"/>
              </a:rPr>
              <a:t>The RPA COP’s Management Committee</a:t>
            </a:r>
            <a:r>
              <a:rPr lang="en" sz="1300" b="1">
                <a:solidFill>
                  <a:schemeClr val="dk1"/>
                </a:solidFill>
                <a:latin typeface="Century Gothic"/>
                <a:ea typeface="Century Gothic"/>
                <a:cs typeface="Century Gothic"/>
                <a:sym typeface="Century Gothic"/>
              </a:rPr>
              <a:t> </a:t>
            </a:r>
            <a:endParaRPr sz="1300" b="1">
              <a:solidFill>
                <a:schemeClr val="dk1"/>
              </a:solidFill>
              <a:latin typeface="Century Gothic"/>
              <a:ea typeface="Century Gothic"/>
              <a:cs typeface="Century Gothic"/>
              <a:sym typeface="Century Gothic"/>
            </a:endParaRPr>
          </a:p>
          <a:p>
            <a:pPr marL="0" lvl="0" indent="0" algn="l" rtl="0">
              <a:lnSpc>
                <a:spcPct val="150000"/>
              </a:lnSpc>
              <a:spcBef>
                <a:spcPts val="0"/>
              </a:spcBef>
              <a:spcAft>
                <a:spcPts val="0"/>
              </a:spcAft>
              <a:buClr>
                <a:schemeClr val="dk1"/>
              </a:buClr>
              <a:buSzPts val="1100"/>
              <a:buFont typeface="Arial"/>
              <a:buNone/>
            </a:pPr>
            <a:r>
              <a:rPr lang="en" sz="1300">
                <a:solidFill>
                  <a:schemeClr val="dk1"/>
                </a:solidFill>
                <a:latin typeface="Century Gothic"/>
                <a:ea typeface="Century Gothic"/>
                <a:cs typeface="Century Gothic"/>
                <a:sym typeface="Century Gothic"/>
              </a:rPr>
              <a:t>Anju Anand, National Science Foundation</a:t>
            </a:r>
            <a:endParaRPr sz="1300">
              <a:solidFill>
                <a:schemeClr val="dk1"/>
              </a:solidFill>
              <a:latin typeface="Century Gothic"/>
              <a:ea typeface="Century Gothic"/>
              <a:cs typeface="Century Gothic"/>
              <a:sym typeface="Century Gothic"/>
            </a:endParaRPr>
          </a:p>
          <a:p>
            <a:pPr marL="0" lvl="0" indent="0" algn="l" rtl="0">
              <a:lnSpc>
                <a:spcPct val="150000"/>
              </a:lnSpc>
              <a:spcBef>
                <a:spcPts val="0"/>
              </a:spcBef>
              <a:spcAft>
                <a:spcPts val="0"/>
              </a:spcAft>
              <a:buClr>
                <a:schemeClr val="dk1"/>
              </a:buClr>
              <a:buSzPts val="1100"/>
              <a:buFont typeface="Arial"/>
              <a:buNone/>
            </a:pPr>
            <a:r>
              <a:rPr lang="en" sz="1300">
                <a:solidFill>
                  <a:schemeClr val="dk1"/>
                </a:solidFill>
                <a:latin typeface="Century Gothic"/>
                <a:ea typeface="Century Gothic"/>
                <a:cs typeface="Century Gothic"/>
                <a:sym typeface="Century Gothic"/>
              </a:rPr>
              <a:t>Christine Gex, National Aeronautics and Space Administration</a:t>
            </a:r>
            <a:endParaRPr sz="1300">
              <a:solidFill>
                <a:schemeClr val="dk1"/>
              </a:solidFill>
              <a:latin typeface="Century Gothic"/>
              <a:ea typeface="Century Gothic"/>
              <a:cs typeface="Century Gothic"/>
              <a:sym typeface="Century Gothic"/>
            </a:endParaRPr>
          </a:p>
          <a:p>
            <a:pPr marL="0" lvl="0" indent="0" algn="l" rtl="0">
              <a:lnSpc>
                <a:spcPct val="150000"/>
              </a:lnSpc>
              <a:spcBef>
                <a:spcPts val="0"/>
              </a:spcBef>
              <a:spcAft>
                <a:spcPts val="0"/>
              </a:spcAft>
              <a:buClr>
                <a:schemeClr val="dk1"/>
              </a:buClr>
              <a:buSzPts val="1100"/>
              <a:buFont typeface="Arial"/>
              <a:buNone/>
            </a:pPr>
            <a:r>
              <a:rPr lang="en" sz="1300">
                <a:solidFill>
                  <a:schemeClr val="dk1"/>
                </a:solidFill>
                <a:latin typeface="Century Gothic"/>
                <a:ea typeface="Century Gothic"/>
                <a:cs typeface="Century Gothic"/>
                <a:sym typeface="Century Gothic"/>
              </a:rPr>
              <a:t>Lattrice Goldsby, U.S. Department of Agriculture</a:t>
            </a:r>
            <a:endParaRPr sz="1300">
              <a:solidFill>
                <a:schemeClr val="dk1"/>
              </a:solidFill>
              <a:latin typeface="Century Gothic"/>
              <a:ea typeface="Century Gothic"/>
              <a:cs typeface="Century Gothic"/>
              <a:sym typeface="Century Gothic"/>
            </a:endParaRPr>
          </a:p>
          <a:p>
            <a:pPr marL="0" lvl="0" indent="0" algn="l" rtl="0">
              <a:lnSpc>
                <a:spcPct val="150000"/>
              </a:lnSpc>
              <a:spcBef>
                <a:spcPts val="0"/>
              </a:spcBef>
              <a:spcAft>
                <a:spcPts val="0"/>
              </a:spcAft>
              <a:buClr>
                <a:schemeClr val="dk1"/>
              </a:buClr>
              <a:buSzPts val="1100"/>
              <a:buFont typeface="Arial"/>
              <a:buNone/>
            </a:pPr>
            <a:r>
              <a:rPr lang="en" sz="1300">
                <a:solidFill>
                  <a:schemeClr val="dk1"/>
                </a:solidFill>
                <a:latin typeface="Century Gothic"/>
                <a:ea typeface="Century Gothic"/>
                <a:cs typeface="Century Gothic"/>
                <a:sym typeface="Century Gothic"/>
              </a:rPr>
              <a:t>James Gregory, General Services Administration</a:t>
            </a:r>
            <a:endParaRPr sz="1300">
              <a:solidFill>
                <a:schemeClr val="dk1"/>
              </a:solidFill>
              <a:latin typeface="Century Gothic"/>
              <a:ea typeface="Century Gothic"/>
              <a:cs typeface="Century Gothic"/>
              <a:sym typeface="Century Gothic"/>
            </a:endParaRPr>
          </a:p>
          <a:p>
            <a:pPr marL="0" lvl="0" indent="0" algn="l" rtl="0">
              <a:lnSpc>
                <a:spcPct val="150000"/>
              </a:lnSpc>
              <a:spcBef>
                <a:spcPts val="0"/>
              </a:spcBef>
              <a:spcAft>
                <a:spcPts val="0"/>
              </a:spcAft>
              <a:buClr>
                <a:schemeClr val="dk1"/>
              </a:buClr>
              <a:buSzPts val="1100"/>
              <a:buFont typeface="Arial"/>
              <a:buNone/>
            </a:pPr>
            <a:r>
              <a:rPr lang="en" sz="1300">
                <a:solidFill>
                  <a:schemeClr val="dk1"/>
                </a:solidFill>
                <a:latin typeface="Century Gothic"/>
                <a:ea typeface="Century Gothic"/>
                <a:cs typeface="Century Gothic"/>
                <a:sym typeface="Century Gothic"/>
              </a:rPr>
              <a:t>Russell Kuehn, Social Security Administration</a:t>
            </a:r>
            <a:endParaRPr sz="1300">
              <a:solidFill>
                <a:schemeClr val="dk1"/>
              </a:solidFill>
              <a:latin typeface="Century Gothic"/>
              <a:ea typeface="Century Gothic"/>
              <a:cs typeface="Century Gothic"/>
              <a:sym typeface="Century Gothic"/>
            </a:endParaRPr>
          </a:p>
          <a:p>
            <a:pPr marL="0" lvl="0" indent="0" algn="l" rtl="0">
              <a:lnSpc>
                <a:spcPct val="150000"/>
              </a:lnSpc>
              <a:spcBef>
                <a:spcPts val="0"/>
              </a:spcBef>
              <a:spcAft>
                <a:spcPts val="0"/>
              </a:spcAft>
              <a:buClr>
                <a:schemeClr val="dk1"/>
              </a:buClr>
              <a:buSzPts val="1100"/>
              <a:buFont typeface="Arial"/>
              <a:buNone/>
            </a:pPr>
            <a:r>
              <a:rPr lang="en" sz="1300">
                <a:solidFill>
                  <a:schemeClr val="dk1"/>
                </a:solidFill>
                <a:latin typeface="Century Gothic"/>
                <a:ea typeface="Century Gothic"/>
                <a:cs typeface="Century Gothic"/>
                <a:sym typeface="Century Gothic"/>
              </a:rPr>
              <a:t>Chase Levinson, Department of the Army</a:t>
            </a:r>
            <a:endParaRPr sz="1300">
              <a:solidFill>
                <a:schemeClr val="dk1"/>
              </a:solidFill>
              <a:latin typeface="Century Gothic"/>
              <a:ea typeface="Century Gothic"/>
              <a:cs typeface="Century Gothic"/>
              <a:sym typeface="Century Gothic"/>
            </a:endParaRPr>
          </a:p>
          <a:p>
            <a:pPr marL="0" lvl="0" indent="0" algn="l" rtl="0">
              <a:lnSpc>
                <a:spcPct val="150000"/>
              </a:lnSpc>
              <a:spcBef>
                <a:spcPts val="0"/>
              </a:spcBef>
              <a:spcAft>
                <a:spcPts val="0"/>
              </a:spcAft>
              <a:buClr>
                <a:schemeClr val="dk1"/>
              </a:buClr>
              <a:buSzPts val="1100"/>
              <a:buFont typeface="Arial"/>
              <a:buNone/>
            </a:pPr>
            <a:r>
              <a:rPr lang="en" sz="1300">
                <a:solidFill>
                  <a:schemeClr val="dk1"/>
                </a:solidFill>
                <a:latin typeface="Century Gothic"/>
                <a:ea typeface="Century Gothic"/>
                <a:cs typeface="Century Gothic"/>
                <a:sym typeface="Century Gothic"/>
              </a:rPr>
              <a:t>Erica Thomas, Office of the Under Secretary of Defense</a:t>
            </a:r>
            <a:endParaRPr sz="1300">
              <a:solidFill>
                <a:schemeClr val="dk1"/>
              </a:solidFill>
              <a:latin typeface="Century Gothic"/>
              <a:ea typeface="Century Gothic"/>
              <a:cs typeface="Century Gothic"/>
              <a:sym typeface="Century Gothic"/>
            </a:endParaRPr>
          </a:p>
          <a:p>
            <a:pPr marL="0" lvl="0" indent="0" algn="l" rtl="0">
              <a:lnSpc>
                <a:spcPct val="150000"/>
              </a:lnSpc>
              <a:spcBef>
                <a:spcPts val="0"/>
              </a:spcBef>
              <a:spcAft>
                <a:spcPts val="0"/>
              </a:spcAft>
              <a:buClr>
                <a:schemeClr val="dk1"/>
              </a:buClr>
              <a:buSzPts val="1100"/>
              <a:buFont typeface="Arial"/>
              <a:buNone/>
            </a:pPr>
            <a:r>
              <a:rPr lang="en" sz="1300">
                <a:solidFill>
                  <a:schemeClr val="dk1"/>
                </a:solidFill>
                <a:latin typeface="Century Gothic"/>
                <a:ea typeface="Century Gothic"/>
                <a:cs typeface="Century Gothic"/>
                <a:sym typeface="Century Gothic"/>
              </a:rPr>
              <a:t>Dave Weekley, Department of the Treasury</a:t>
            </a:r>
            <a:endParaRPr sz="1300">
              <a:solidFill>
                <a:schemeClr val="dk1"/>
              </a:solidFill>
              <a:latin typeface="Century Gothic"/>
              <a:ea typeface="Century Gothic"/>
              <a:cs typeface="Century Gothic"/>
              <a:sym typeface="Century Gothic"/>
            </a:endParaRPr>
          </a:p>
          <a:p>
            <a:pPr marL="0" lvl="0" indent="0" algn="l" rtl="0">
              <a:lnSpc>
                <a:spcPct val="150000"/>
              </a:lnSpc>
              <a:spcBef>
                <a:spcPts val="0"/>
              </a:spcBef>
              <a:spcAft>
                <a:spcPts val="0"/>
              </a:spcAft>
              <a:buClr>
                <a:schemeClr val="dk1"/>
              </a:buClr>
              <a:buSzPts val="1100"/>
              <a:buFont typeface="Arial"/>
              <a:buNone/>
            </a:pPr>
            <a:r>
              <a:rPr lang="en" sz="1300">
                <a:solidFill>
                  <a:schemeClr val="dk1"/>
                </a:solidFill>
                <a:latin typeface="Century Gothic"/>
                <a:ea typeface="Century Gothic"/>
                <a:cs typeface="Century Gothic"/>
                <a:sym typeface="Century Gothic"/>
              </a:rPr>
              <a:t>Frank Wood, Defense Logistics Agency</a:t>
            </a:r>
            <a:endParaRPr sz="1300">
              <a:solidFill>
                <a:schemeClr val="dk1"/>
              </a:solidFill>
              <a:latin typeface="Century Gothic"/>
              <a:ea typeface="Century Gothic"/>
              <a:cs typeface="Century Gothic"/>
              <a:sym typeface="Century Gothic"/>
            </a:endParaRPr>
          </a:p>
          <a:p>
            <a:pPr marL="0" lvl="0" indent="0" algn="l" rtl="0">
              <a:lnSpc>
                <a:spcPct val="150000"/>
              </a:lnSpc>
              <a:spcBef>
                <a:spcPts val="0"/>
              </a:spcBef>
              <a:spcAft>
                <a:spcPts val="0"/>
              </a:spcAft>
              <a:buNone/>
            </a:pPr>
            <a:endParaRPr sz="1300">
              <a:solidFill>
                <a:schemeClr val="dk1"/>
              </a:solidFill>
              <a:latin typeface="Century Gothic"/>
              <a:ea typeface="Century Gothic"/>
              <a:cs typeface="Century Gothic"/>
              <a:sym typeface="Century Gothic"/>
            </a:endParaRPr>
          </a:p>
        </p:txBody>
      </p:sp>
      <p:sp>
        <p:nvSpPr>
          <p:cNvPr id="736" name="Google Shape;736;p42"/>
          <p:cNvSpPr txBox="1"/>
          <p:nvPr/>
        </p:nvSpPr>
        <p:spPr>
          <a:xfrm>
            <a:off x="288000" y="5938950"/>
            <a:ext cx="7097100" cy="238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Century Gothic"/>
                <a:ea typeface="Century Gothic"/>
                <a:cs typeface="Century Gothic"/>
                <a:sym typeface="Century Gothic"/>
              </a:rPr>
              <a:t>The State of Federal RPA Report Editors</a:t>
            </a:r>
            <a:endParaRPr sz="1800" b="1">
              <a:solidFill>
                <a:schemeClr val="dk1"/>
              </a:solidFill>
              <a:latin typeface="Century Gothic"/>
              <a:ea typeface="Century Gothic"/>
              <a:cs typeface="Century Gothic"/>
              <a:sym typeface="Century Gothic"/>
            </a:endParaRPr>
          </a:p>
          <a:p>
            <a:pPr marL="0" marR="0" lvl="0" indent="0" algn="l" rtl="0">
              <a:lnSpc>
                <a:spcPct val="150000"/>
              </a:lnSpc>
              <a:spcBef>
                <a:spcPts val="1000"/>
              </a:spcBef>
              <a:spcAft>
                <a:spcPts val="0"/>
              </a:spcAft>
              <a:buNone/>
            </a:pPr>
            <a:r>
              <a:rPr lang="en" sz="1300">
                <a:solidFill>
                  <a:schemeClr val="dk1"/>
                </a:solidFill>
                <a:latin typeface="Century Gothic"/>
                <a:ea typeface="Century Gothic"/>
                <a:cs typeface="Century Gothic"/>
                <a:sym typeface="Century Gothic"/>
              </a:rPr>
              <a:t>Gerard Badorrek, Chief Financial Officer, GSA </a:t>
            </a:r>
            <a:endParaRPr sz="1300">
              <a:solidFill>
                <a:schemeClr val="dk1"/>
              </a:solidFill>
              <a:latin typeface="Century Gothic"/>
              <a:ea typeface="Century Gothic"/>
              <a:cs typeface="Century Gothic"/>
              <a:sym typeface="Century Gothic"/>
            </a:endParaRPr>
          </a:p>
          <a:p>
            <a:pPr marL="0" marR="0" lvl="0" indent="0" algn="l" rtl="0">
              <a:lnSpc>
                <a:spcPct val="150000"/>
              </a:lnSpc>
              <a:spcBef>
                <a:spcPts val="0"/>
              </a:spcBef>
              <a:spcAft>
                <a:spcPts val="0"/>
              </a:spcAft>
              <a:buNone/>
            </a:pPr>
            <a:r>
              <a:rPr lang="en" sz="1300">
                <a:solidFill>
                  <a:schemeClr val="dk1"/>
                </a:solidFill>
                <a:latin typeface="Century Gothic"/>
                <a:ea typeface="Century Gothic"/>
                <a:cs typeface="Century Gothic"/>
                <a:sym typeface="Century Gothic"/>
              </a:rPr>
              <a:t>Jonathan Clinton, Senior Advisor, Office of the Chief Financial Officer, GSA</a:t>
            </a:r>
            <a:endParaRPr sz="1300">
              <a:solidFill>
                <a:schemeClr val="dk1"/>
              </a:solidFill>
              <a:latin typeface="Century Gothic"/>
              <a:ea typeface="Century Gothic"/>
              <a:cs typeface="Century Gothic"/>
              <a:sym typeface="Century Gothic"/>
            </a:endParaRPr>
          </a:p>
          <a:p>
            <a:pPr marL="0" marR="0" lvl="0" indent="0" algn="l" rtl="0">
              <a:lnSpc>
                <a:spcPct val="150000"/>
              </a:lnSpc>
              <a:spcBef>
                <a:spcPts val="0"/>
              </a:spcBef>
              <a:spcAft>
                <a:spcPts val="0"/>
              </a:spcAft>
              <a:buClr>
                <a:schemeClr val="dk1"/>
              </a:buClr>
              <a:buSzPts val="1100"/>
              <a:buFont typeface="Arial"/>
              <a:buNone/>
            </a:pPr>
            <a:r>
              <a:rPr lang="en" sz="1300">
                <a:solidFill>
                  <a:schemeClr val="dk1"/>
                </a:solidFill>
                <a:latin typeface="Century Gothic"/>
                <a:ea typeface="Century Gothic"/>
                <a:cs typeface="Century Gothic"/>
                <a:sym typeface="Century Gothic"/>
              </a:rPr>
              <a:t>Gabrielle Perret, Director of the Federal RPA Community of Practice, GSA</a:t>
            </a:r>
            <a:br>
              <a:rPr lang="en" sz="1300">
                <a:solidFill>
                  <a:schemeClr val="dk1"/>
                </a:solidFill>
                <a:latin typeface="Century Gothic"/>
                <a:ea typeface="Century Gothic"/>
                <a:cs typeface="Century Gothic"/>
                <a:sym typeface="Century Gothic"/>
              </a:rPr>
            </a:br>
            <a:endParaRPr sz="1300">
              <a:solidFill>
                <a:schemeClr val="dk1"/>
              </a:solidFill>
              <a:latin typeface="Century Gothic"/>
              <a:ea typeface="Century Gothic"/>
              <a:cs typeface="Century Gothic"/>
              <a:sym typeface="Century Gothic"/>
            </a:endParaRPr>
          </a:p>
          <a:p>
            <a:pPr marL="0" lvl="0" indent="0" algn="l" rtl="0">
              <a:lnSpc>
                <a:spcPct val="150000"/>
              </a:lnSpc>
              <a:spcBef>
                <a:spcPts val="0"/>
              </a:spcBef>
              <a:spcAft>
                <a:spcPts val="0"/>
              </a:spcAft>
              <a:buNone/>
            </a:pPr>
            <a:r>
              <a:rPr lang="en" sz="1300">
                <a:solidFill>
                  <a:schemeClr val="dk1"/>
                </a:solidFill>
                <a:latin typeface="Century Gothic"/>
                <a:ea typeface="Century Gothic"/>
                <a:cs typeface="Century Gothic"/>
                <a:sym typeface="Century Gothic"/>
              </a:rPr>
              <a:t>Becky Schultz, Federal RPA Community of Practice Detailee, GSA</a:t>
            </a:r>
            <a:endParaRPr sz="1300">
              <a:solidFill>
                <a:schemeClr val="dk1"/>
              </a:solidFill>
              <a:latin typeface="Century Gothic"/>
              <a:ea typeface="Century Gothic"/>
              <a:cs typeface="Century Gothic"/>
              <a:sym typeface="Century Gothic"/>
            </a:endParaRPr>
          </a:p>
          <a:p>
            <a:pPr marL="0" marR="0" lvl="0" indent="0" algn="l" rtl="0">
              <a:lnSpc>
                <a:spcPct val="150000"/>
              </a:lnSpc>
              <a:spcBef>
                <a:spcPts val="0"/>
              </a:spcBef>
              <a:spcAft>
                <a:spcPts val="0"/>
              </a:spcAft>
              <a:buNone/>
            </a:pPr>
            <a:r>
              <a:rPr lang="en" sz="1300">
                <a:solidFill>
                  <a:schemeClr val="dk1"/>
                </a:solidFill>
                <a:latin typeface="Century Gothic"/>
                <a:ea typeface="Century Gothic"/>
                <a:cs typeface="Century Gothic"/>
                <a:sym typeface="Century Gothic"/>
              </a:rPr>
              <a:t>Elizabeth Molina, Federal RPA Community of Practice Detailee, GSA</a:t>
            </a:r>
            <a:endParaRPr sz="1300">
              <a:solidFill>
                <a:schemeClr val="dk1"/>
              </a:solidFill>
              <a:latin typeface="Century Gothic"/>
              <a:ea typeface="Century Gothic"/>
              <a:cs typeface="Century Gothic"/>
              <a:sym typeface="Century Gothic"/>
            </a:endParaRPr>
          </a:p>
          <a:p>
            <a:pPr marL="0" marR="0" lvl="0" indent="0" algn="l" rtl="0">
              <a:lnSpc>
                <a:spcPct val="150000"/>
              </a:lnSpc>
              <a:spcBef>
                <a:spcPts val="0"/>
              </a:spcBef>
              <a:spcAft>
                <a:spcPts val="0"/>
              </a:spcAft>
              <a:buNone/>
            </a:pPr>
            <a:r>
              <a:rPr lang="en" sz="1300">
                <a:solidFill>
                  <a:schemeClr val="dk1"/>
                </a:solidFill>
                <a:latin typeface="Century Gothic"/>
                <a:ea typeface="Century Gothic"/>
                <a:cs typeface="Century Gothic"/>
                <a:sym typeface="Century Gothic"/>
              </a:rPr>
              <a:t>Tyler Jones, Federal RPA Community of Practice Detailee, GSA</a:t>
            </a:r>
            <a:endParaRPr sz="1300">
              <a:solidFill>
                <a:schemeClr val="dk1"/>
              </a:solidFill>
              <a:latin typeface="Century Gothic"/>
              <a:ea typeface="Century Gothic"/>
              <a:cs typeface="Century Gothic"/>
              <a:sym typeface="Century Gothic"/>
            </a:endParaRPr>
          </a:p>
          <a:p>
            <a:pPr marL="0" lvl="0" indent="0" algn="l" rtl="0">
              <a:lnSpc>
                <a:spcPct val="115000"/>
              </a:lnSpc>
              <a:spcBef>
                <a:spcPts val="0"/>
              </a:spcBef>
              <a:spcAft>
                <a:spcPts val="0"/>
              </a:spcAft>
              <a:buNone/>
            </a:pPr>
            <a:endParaRPr sz="1100">
              <a:solidFill>
                <a:srgbClr val="444444"/>
              </a:solidFill>
              <a:latin typeface="Verdana"/>
              <a:ea typeface="Verdana"/>
              <a:cs typeface="Verdana"/>
              <a:sym typeface="Verdana"/>
            </a:endParaRPr>
          </a:p>
          <a:p>
            <a:pPr marL="0" marR="0" lvl="0" indent="0" algn="l" rtl="0">
              <a:lnSpc>
                <a:spcPct val="150000"/>
              </a:lnSpc>
              <a:spcBef>
                <a:spcPts val="0"/>
              </a:spcBef>
              <a:spcAft>
                <a:spcPts val="0"/>
              </a:spcAft>
              <a:buNone/>
            </a:pPr>
            <a:endParaRPr sz="13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sz="13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1300">
              <a:latin typeface="Century Gothic"/>
              <a:ea typeface="Century Gothic"/>
              <a:cs typeface="Century Gothic"/>
              <a:sym typeface="Century Gothic"/>
            </a:endParaRPr>
          </a:p>
        </p:txBody>
      </p:sp>
      <p:sp>
        <p:nvSpPr>
          <p:cNvPr id="741" name="Google Shape;741;p42"/>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742" name="Google Shape;742;p42"/>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734" name="Google Shape;734;p42">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735" name="Google Shape;735;p42">
            <a:extLst>
              <a:ext uri="{C183D7F6-B498-43B3-948B-1728B52AA6E4}">
                <adec:decorative xmlns:adec="http://schemas.microsoft.com/office/drawing/2017/decorative" val="1"/>
              </a:ext>
            </a:extLst>
          </p:cNvPr>
          <p:cNvSpPr/>
          <p:nvPr/>
        </p:nvSpPr>
        <p:spPr>
          <a:xfrm>
            <a:off x="0" y="310575"/>
            <a:ext cx="7772400" cy="10446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4000">
              <a:solidFill>
                <a:srgbClr val="666666"/>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1"/>
        <p:cNvGrpSpPr/>
        <p:nvPr/>
      </p:nvGrpSpPr>
      <p:grpSpPr>
        <a:xfrm>
          <a:off x="0" y="0"/>
          <a:ext cx="0" cy="0"/>
          <a:chOff x="0" y="0"/>
          <a:chExt cx="0" cy="0"/>
        </a:xfrm>
      </p:grpSpPr>
      <p:sp>
        <p:nvSpPr>
          <p:cNvPr id="93" name="Google Shape;93;p16">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94" name="Google Shape;94;p16">
            <a:extLst>
              <a:ext uri="{C183D7F6-B498-43B3-948B-1728B52AA6E4}">
                <adec:decorative xmlns:adec="http://schemas.microsoft.com/office/drawing/2017/decorative" val="1"/>
              </a:ext>
            </a:extLst>
          </p:cNvPr>
          <p:cNvSpPr/>
          <p:nvPr/>
        </p:nvSpPr>
        <p:spPr>
          <a:xfrm>
            <a:off x="0" y="310575"/>
            <a:ext cx="7772400" cy="10446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4000">
              <a:solidFill>
                <a:srgbClr val="666666"/>
              </a:solidFill>
              <a:latin typeface="Century Gothic"/>
              <a:ea typeface="Century Gothic"/>
              <a:cs typeface="Century Gothic"/>
              <a:sym typeface="Century Gothic"/>
            </a:endParaRPr>
          </a:p>
        </p:txBody>
      </p:sp>
      <p:sp>
        <p:nvSpPr>
          <p:cNvPr id="96" name="Google Shape;96;p16" descr="title box with   State of Federal RPA" title="title box with   State of Federal RPA"/>
          <p:cNvSpPr>
            <a:spLocks noGrp="1"/>
          </p:cNvSpPr>
          <p:nvPr>
            <p:ph type="title" idx="4294967295"/>
          </p:nvPr>
        </p:nvSpPr>
        <p:spPr>
          <a:xfrm>
            <a:off x="2025" y="310575"/>
            <a:ext cx="7096200" cy="10446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4000" b="1" i="0" u="none" strike="noStrike" kern="0" cap="none" spc="0" normalizeH="0" baseline="0" noProof="0" dirty="0">
                <a:ln>
                  <a:noFill/>
                </a:ln>
                <a:solidFill>
                  <a:srgbClr val="666666"/>
                </a:solidFill>
                <a:effectLst/>
                <a:uLnTx/>
                <a:uFillTx/>
                <a:latin typeface="Century Gothic"/>
                <a:ea typeface="Century Gothic"/>
                <a:cs typeface="Century Gothic"/>
                <a:sym typeface="Century Gothic"/>
              </a:rPr>
              <a:t>  </a:t>
            </a:r>
            <a:r>
              <a:rPr kumimoji="0" lang="en-US" sz="4000" b="1" i="0" u="none" strike="noStrike" kern="0" cap="none" spc="0" normalizeH="0" baseline="0" noProof="0" dirty="0">
                <a:ln>
                  <a:noFill/>
                </a:ln>
                <a:solidFill>
                  <a:srgbClr val="FF4949"/>
                </a:solidFill>
                <a:effectLst/>
                <a:uLnTx/>
                <a:uFillTx/>
                <a:latin typeface="Century Gothic"/>
                <a:ea typeface="Century Gothic"/>
                <a:cs typeface="Century Gothic"/>
                <a:sym typeface="Century Gothic"/>
              </a:rPr>
              <a:t>State</a:t>
            </a:r>
            <a:r>
              <a:rPr kumimoji="0" lang="en-US" sz="4000" b="1" i="0" u="none" strike="noStrike" kern="0" cap="none" spc="0" normalizeH="0" baseline="0" noProof="0" dirty="0">
                <a:ln>
                  <a:noFill/>
                </a:ln>
                <a:solidFill>
                  <a:srgbClr val="666666"/>
                </a:solidFill>
                <a:effectLst/>
                <a:uLnTx/>
                <a:uFillTx/>
                <a:latin typeface="Century Gothic"/>
                <a:ea typeface="Century Gothic"/>
                <a:cs typeface="Century Gothic"/>
                <a:sym typeface="Century Gothic"/>
              </a:rPr>
              <a:t> of Federal RPA</a:t>
            </a:r>
            <a:endParaRPr kumimoji="0" lang="en-US" sz="4000" b="0" i="0" u="none" strike="noStrike" kern="0" cap="none" spc="0" normalizeH="0" baseline="0" noProof="0" dirty="0">
              <a:ln>
                <a:noFill/>
              </a:ln>
              <a:solidFill>
                <a:srgbClr val="666666"/>
              </a:solidFill>
              <a:effectLst/>
              <a:uLnTx/>
              <a:uFillTx/>
              <a:latin typeface="Century Gothic"/>
              <a:ea typeface="Century Gothic"/>
              <a:cs typeface="Century Gothic"/>
              <a:sym typeface="Century Gothic"/>
            </a:endParaRPr>
          </a:p>
        </p:txBody>
      </p:sp>
      <p:sp>
        <p:nvSpPr>
          <p:cNvPr id="92" name="Google Shape;92;p16"/>
          <p:cNvSpPr txBox="1"/>
          <p:nvPr/>
        </p:nvSpPr>
        <p:spPr>
          <a:xfrm>
            <a:off x="424950" y="1485375"/>
            <a:ext cx="7227300" cy="800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rgbClr val="FF4949"/>
                </a:solidFill>
                <a:latin typeface="Century Gothic"/>
                <a:ea typeface="Century Gothic"/>
                <a:cs typeface="Century Gothic"/>
                <a:sym typeface="Century Gothic"/>
              </a:rPr>
              <a:t>TABLE OF CONTENTS </a:t>
            </a:r>
            <a:endParaRPr sz="2000" b="1" dirty="0">
              <a:solidFill>
                <a:srgbClr val="FF4949"/>
              </a:solidFill>
              <a:latin typeface="Century Gothic"/>
              <a:ea typeface="Century Gothic"/>
              <a:cs typeface="Century Gothic"/>
              <a:sym typeface="Century Gothic"/>
            </a:endParaRPr>
          </a:p>
          <a:p>
            <a:pPr marL="0" lvl="0" indent="0" algn="l" rtl="0">
              <a:spcBef>
                <a:spcPts val="0"/>
              </a:spcBef>
              <a:spcAft>
                <a:spcPts val="0"/>
              </a:spcAft>
              <a:buNone/>
            </a:pPr>
            <a:endParaRPr sz="11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r>
              <a:rPr lang="en" sz="1200" dirty="0">
                <a:solidFill>
                  <a:srgbClr val="434343"/>
                </a:solidFill>
                <a:latin typeface="Century Gothic"/>
                <a:ea typeface="Century Gothic"/>
                <a:cs typeface="Century Gothic"/>
                <a:sym typeface="Century Gothic"/>
              </a:rPr>
              <a:t>Letter from the Executive Sponsor				3</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r>
              <a:rPr lang="en" sz="1200" dirty="0">
                <a:solidFill>
                  <a:srgbClr val="434343"/>
                </a:solidFill>
                <a:latin typeface="Century Gothic"/>
                <a:ea typeface="Century Gothic"/>
                <a:cs typeface="Century Gothic"/>
                <a:sym typeface="Century Gothic"/>
              </a:rPr>
              <a:t>Survey Introduction					5</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r>
              <a:rPr lang="en" sz="1200" dirty="0">
                <a:solidFill>
                  <a:srgbClr val="434343"/>
                </a:solidFill>
                <a:latin typeface="Century Gothic"/>
                <a:ea typeface="Century Gothic"/>
                <a:cs typeface="Century Gothic"/>
                <a:sym typeface="Century Gothic"/>
              </a:rPr>
              <a:t>Maturity Model Scoring					6</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r>
              <a:rPr lang="en" sz="1200" dirty="0">
                <a:solidFill>
                  <a:srgbClr val="434343"/>
                </a:solidFill>
                <a:latin typeface="Century Gothic"/>
                <a:ea typeface="Century Gothic"/>
                <a:cs typeface="Century Gothic"/>
                <a:sym typeface="Century Gothic"/>
              </a:rPr>
              <a:t>Key Takeaways 1 - 8					7 - 17</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r>
              <a:rPr lang="en" sz="1200" dirty="0">
                <a:solidFill>
                  <a:srgbClr val="434343"/>
                </a:solidFill>
                <a:latin typeface="Century Gothic"/>
                <a:ea typeface="Century Gothic"/>
                <a:cs typeface="Century Gothic"/>
                <a:sym typeface="Century Gothic"/>
              </a:rPr>
              <a:t>RPA Program Spotlight					18 </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r>
              <a:rPr lang="en" sz="1200" dirty="0">
                <a:solidFill>
                  <a:srgbClr val="434343"/>
                </a:solidFill>
                <a:latin typeface="Century Gothic"/>
                <a:ea typeface="Century Gothic"/>
                <a:cs typeface="Century Gothic"/>
                <a:sym typeface="Century Gothic"/>
              </a:rPr>
              <a:t> </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r>
              <a:rPr lang="en" sz="1200" dirty="0">
                <a:solidFill>
                  <a:srgbClr val="434343"/>
                </a:solidFill>
                <a:latin typeface="Century Gothic"/>
                <a:ea typeface="Century Gothic"/>
                <a:cs typeface="Century Gothic"/>
                <a:sym typeface="Century Gothic"/>
              </a:rPr>
              <a:t>          Naval Supply Systems Command, Business Systems Center 	19</a:t>
            </a:r>
            <a:endParaRPr sz="1200" dirty="0">
              <a:solidFill>
                <a:srgbClr val="434343"/>
              </a:solidFill>
              <a:latin typeface="Century Gothic"/>
              <a:ea typeface="Century Gothic"/>
              <a:cs typeface="Century Gothic"/>
              <a:sym typeface="Century Gothic"/>
            </a:endParaRPr>
          </a:p>
          <a:p>
            <a:pPr marL="0" lvl="0" indent="457200" algn="l" rtl="0">
              <a:lnSpc>
                <a:spcPct val="90000"/>
              </a:lnSpc>
              <a:spcBef>
                <a:spcPts val="1000"/>
              </a:spcBef>
              <a:spcAft>
                <a:spcPts val="0"/>
              </a:spcAft>
              <a:buNone/>
            </a:pPr>
            <a:r>
              <a:rPr lang="en" sz="1200" dirty="0">
                <a:solidFill>
                  <a:srgbClr val="434343"/>
                </a:solidFill>
                <a:latin typeface="Century Gothic"/>
                <a:ea typeface="Century Gothic"/>
                <a:cs typeface="Century Gothic"/>
                <a:sym typeface="Century Gothic"/>
              </a:rPr>
              <a:t>Department of State, Bureau of the Comptroller and Global    </a:t>
            </a:r>
            <a:endParaRPr sz="1200" dirty="0">
              <a:solidFill>
                <a:srgbClr val="434343"/>
              </a:solidFill>
              <a:latin typeface="Century Gothic"/>
              <a:ea typeface="Century Gothic"/>
              <a:cs typeface="Century Gothic"/>
              <a:sym typeface="Century Gothic"/>
            </a:endParaRPr>
          </a:p>
          <a:p>
            <a:pPr marL="0" lvl="0" indent="457200" algn="l" rtl="0">
              <a:lnSpc>
                <a:spcPct val="90000"/>
              </a:lnSpc>
              <a:spcBef>
                <a:spcPts val="0"/>
              </a:spcBef>
              <a:spcAft>
                <a:spcPts val="0"/>
              </a:spcAft>
              <a:buNone/>
            </a:pPr>
            <a:r>
              <a:rPr lang="en" sz="1200" dirty="0">
                <a:solidFill>
                  <a:srgbClr val="434343"/>
                </a:solidFill>
                <a:latin typeface="Century Gothic"/>
                <a:ea typeface="Century Gothic"/>
                <a:cs typeface="Century Gothic"/>
                <a:sym typeface="Century Gothic"/>
              </a:rPr>
              <a:t>Financial Services					20</a:t>
            </a:r>
            <a:endParaRPr sz="1200" dirty="0">
              <a:solidFill>
                <a:srgbClr val="434343"/>
              </a:solidFill>
              <a:latin typeface="Century Gothic"/>
              <a:ea typeface="Century Gothic"/>
              <a:cs typeface="Century Gothic"/>
              <a:sym typeface="Century Gothic"/>
            </a:endParaRPr>
          </a:p>
          <a:p>
            <a:pPr marL="457200" marR="0" lvl="0" indent="0" algn="l" rtl="0">
              <a:lnSpc>
                <a:spcPct val="100000"/>
              </a:lnSpc>
              <a:spcBef>
                <a:spcPts val="1000"/>
              </a:spcBef>
              <a:spcAft>
                <a:spcPts val="0"/>
              </a:spcAft>
              <a:buNone/>
            </a:pPr>
            <a:r>
              <a:rPr lang="en" sz="1200" dirty="0">
                <a:solidFill>
                  <a:srgbClr val="434343"/>
                </a:solidFill>
                <a:latin typeface="Century Gothic"/>
                <a:ea typeface="Century Gothic"/>
                <a:cs typeface="Century Gothic"/>
                <a:sym typeface="Century Gothic"/>
              </a:rPr>
              <a:t>Department of the Air Force, Office of the Secretary of the                                                                  Air Force/Financial Management/AFFSO			21</a:t>
            </a:r>
            <a:endParaRPr sz="1200" dirty="0">
              <a:solidFill>
                <a:srgbClr val="434343"/>
              </a:solidFill>
              <a:latin typeface="Century Gothic"/>
              <a:ea typeface="Century Gothic"/>
              <a:cs typeface="Century Gothic"/>
              <a:sym typeface="Century Gothic"/>
            </a:endParaRPr>
          </a:p>
          <a:p>
            <a:pPr marL="457200" marR="0" lvl="0" indent="0" algn="l" rtl="0">
              <a:lnSpc>
                <a:spcPct val="100000"/>
              </a:lnSpc>
              <a:spcBef>
                <a:spcPts val="1000"/>
              </a:spcBef>
              <a:spcAft>
                <a:spcPts val="0"/>
              </a:spcAft>
              <a:buNone/>
            </a:pPr>
            <a:r>
              <a:rPr lang="en" sz="1200" dirty="0">
                <a:solidFill>
                  <a:srgbClr val="434343"/>
                </a:solidFill>
                <a:latin typeface="Century Gothic"/>
                <a:ea typeface="Century Gothic"/>
                <a:cs typeface="Century Gothic"/>
                <a:sym typeface="Century Gothic"/>
              </a:rPr>
              <a:t>Social Security Administration, Systems (DCS), Office of </a:t>
            </a:r>
            <a:endParaRPr sz="1200" dirty="0">
              <a:solidFill>
                <a:srgbClr val="434343"/>
              </a:solidFill>
              <a:latin typeface="Century Gothic"/>
              <a:ea typeface="Century Gothic"/>
              <a:cs typeface="Century Gothic"/>
              <a:sym typeface="Century Gothic"/>
            </a:endParaRPr>
          </a:p>
          <a:p>
            <a:pPr marL="457200" marR="0" lvl="0" indent="0" algn="l" rtl="0">
              <a:lnSpc>
                <a:spcPct val="100000"/>
              </a:lnSpc>
              <a:spcBef>
                <a:spcPts val="0"/>
              </a:spcBef>
              <a:spcAft>
                <a:spcPts val="0"/>
              </a:spcAft>
              <a:buNone/>
            </a:pPr>
            <a:r>
              <a:rPr lang="en" sz="1200" dirty="0">
                <a:solidFill>
                  <a:srgbClr val="434343"/>
                </a:solidFill>
                <a:latin typeface="Century Gothic"/>
                <a:ea typeface="Century Gothic"/>
                <a:cs typeface="Century Gothic"/>
                <a:sym typeface="Century Gothic"/>
              </a:rPr>
              <a:t>Systems Architecture (OSA), Robotic Operations Center (ROC) 	22</a:t>
            </a:r>
            <a:endParaRPr sz="1200" dirty="0">
              <a:solidFill>
                <a:srgbClr val="434343"/>
              </a:solidFill>
              <a:latin typeface="Century Gothic"/>
              <a:ea typeface="Century Gothic"/>
              <a:cs typeface="Century Gothic"/>
              <a:sym typeface="Century Gothic"/>
            </a:endParaRPr>
          </a:p>
          <a:p>
            <a:pPr marL="0" marR="0" lvl="0" indent="0" algn="l" rtl="0">
              <a:lnSpc>
                <a:spcPct val="100000"/>
              </a:lnSpc>
              <a:spcBef>
                <a:spcPts val="1000"/>
              </a:spcBef>
              <a:spcAft>
                <a:spcPts val="0"/>
              </a:spcAft>
              <a:buNone/>
            </a:pPr>
            <a:r>
              <a:rPr lang="en" sz="1200" dirty="0">
                <a:solidFill>
                  <a:srgbClr val="434343"/>
                </a:solidFill>
                <a:latin typeface="Century Gothic"/>
                <a:ea typeface="Century Gothic"/>
                <a:cs typeface="Century Gothic"/>
                <a:sym typeface="Century Gothic"/>
              </a:rPr>
              <a:t>          Army Financial Management and Control (FM&amp;C) 		23</a:t>
            </a:r>
            <a:endParaRPr sz="1200" dirty="0">
              <a:solidFill>
                <a:srgbClr val="434343"/>
              </a:solidFill>
              <a:latin typeface="Century Gothic"/>
              <a:ea typeface="Century Gothic"/>
              <a:cs typeface="Century Gothic"/>
              <a:sym typeface="Century Gothic"/>
            </a:endParaRPr>
          </a:p>
          <a:p>
            <a:pPr marL="0" lvl="0" indent="457200" algn="l" rtl="0">
              <a:lnSpc>
                <a:spcPct val="90000"/>
              </a:lnSpc>
              <a:spcBef>
                <a:spcPts val="1000"/>
              </a:spcBef>
              <a:spcAft>
                <a:spcPts val="0"/>
              </a:spcAft>
              <a:buNone/>
            </a:pPr>
            <a:r>
              <a:rPr lang="en" sz="1200" dirty="0">
                <a:solidFill>
                  <a:srgbClr val="434343"/>
                </a:solidFill>
                <a:latin typeface="Century Gothic"/>
                <a:ea typeface="Century Gothic"/>
                <a:cs typeface="Century Gothic"/>
                <a:sym typeface="Century Gothic"/>
              </a:rPr>
              <a:t>Office of the Under Secretary of Defense Comptroller OUSD(C) </a:t>
            </a:r>
            <a:endParaRPr sz="1200" dirty="0">
              <a:solidFill>
                <a:srgbClr val="434343"/>
              </a:solidFill>
              <a:latin typeface="Century Gothic"/>
              <a:ea typeface="Century Gothic"/>
              <a:cs typeface="Century Gothic"/>
              <a:sym typeface="Century Gothic"/>
            </a:endParaRPr>
          </a:p>
          <a:p>
            <a:pPr marL="0" lvl="0" indent="457200" algn="l" rtl="0">
              <a:lnSpc>
                <a:spcPct val="90000"/>
              </a:lnSpc>
              <a:spcBef>
                <a:spcPts val="0"/>
              </a:spcBef>
              <a:spcAft>
                <a:spcPts val="0"/>
              </a:spcAft>
              <a:buNone/>
            </a:pPr>
            <a:r>
              <a:rPr lang="en" sz="1200" dirty="0">
                <a:solidFill>
                  <a:srgbClr val="434343"/>
                </a:solidFill>
                <a:latin typeface="Century Gothic"/>
                <a:ea typeface="Century Gothic"/>
                <a:cs typeface="Century Gothic"/>
                <a:sym typeface="Century Gothic"/>
              </a:rPr>
              <a:t>RPA Center of Excellence				24</a:t>
            </a:r>
            <a:endParaRPr sz="1200" dirty="0">
              <a:solidFill>
                <a:srgbClr val="434343"/>
              </a:solidFill>
              <a:latin typeface="Century Gothic"/>
              <a:ea typeface="Century Gothic"/>
              <a:cs typeface="Century Gothic"/>
              <a:sym typeface="Century Gothic"/>
            </a:endParaRPr>
          </a:p>
          <a:p>
            <a:pPr marL="0" marR="0" lvl="0" indent="457200" algn="l" rtl="0">
              <a:lnSpc>
                <a:spcPct val="100000"/>
              </a:lnSpc>
              <a:spcBef>
                <a:spcPts val="1000"/>
              </a:spcBef>
              <a:spcAft>
                <a:spcPts val="0"/>
              </a:spcAft>
              <a:buNone/>
            </a:pPr>
            <a:r>
              <a:rPr lang="en" sz="1200" dirty="0">
                <a:solidFill>
                  <a:srgbClr val="434343"/>
                </a:solidFill>
                <a:latin typeface="Century Gothic"/>
                <a:ea typeface="Century Gothic"/>
                <a:cs typeface="Century Gothic"/>
                <a:sym typeface="Century Gothic"/>
              </a:rPr>
              <a:t>Department of Homeland Security, U.S. Citizen and </a:t>
            </a:r>
            <a:endParaRPr sz="1200" dirty="0">
              <a:solidFill>
                <a:srgbClr val="434343"/>
              </a:solidFill>
              <a:latin typeface="Century Gothic"/>
              <a:ea typeface="Century Gothic"/>
              <a:cs typeface="Century Gothic"/>
              <a:sym typeface="Century Gothic"/>
            </a:endParaRPr>
          </a:p>
          <a:p>
            <a:pPr marL="0" marR="0" lvl="0" indent="457200" algn="l" rtl="0">
              <a:lnSpc>
                <a:spcPct val="100000"/>
              </a:lnSpc>
              <a:spcBef>
                <a:spcPts val="0"/>
              </a:spcBef>
              <a:spcAft>
                <a:spcPts val="0"/>
              </a:spcAft>
              <a:buNone/>
            </a:pPr>
            <a:r>
              <a:rPr lang="en" sz="1200" dirty="0">
                <a:solidFill>
                  <a:srgbClr val="434343"/>
                </a:solidFill>
                <a:latin typeface="Century Gothic"/>
                <a:ea typeface="Century Gothic"/>
                <a:cs typeface="Century Gothic"/>
                <a:sym typeface="Century Gothic"/>
              </a:rPr>
              <a:t>Immigration Services				25</a:t>
            </a:r>
            <a:endParaRPr sz="1200" dirty="0">
              <a:solidFill>
                <a:srgbClr val="434343"/>
              </a:solidFill>
              <a:latin typeface="Century Gothic"/>
              <a:ea typeface="Century Gothic"/>
              <a:cs typeface="Century Gothic"/>
              <a:sym typeface="Century Gothic"/>
            </a:endParaRPr>
          </a:p>
          <a:p>
            <a:pPr marL="0" marR="0" lvl="0" indent="457200" algn="l" rtl="0">
              <a:lnSpc>
                <a:spcPct val="100000"/>
              </a:lnSpc>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457200" algn="l" rtl="0">
              <a:lnSpc>
                <a:spcPct val="90000"/>
              </a:lnSpc>
              <a:spcBef>
                <a:spcPts val="0"/>
              </a:spcBef>
              <a:spcAft>
                <a:spcPts val="0"/>
              </a:spcAft>
              <a:buNone/>
            </a:pPr>
            <a:r>
              <a:rPr lang="en" sz="1200" dirty="0">
                <a:solidFill>
                  <a:srgbClr val="434343"/>
                </a:solidFill>
                <a:latin typeface="Century Gothic"/>
                <a:ea typeface="Century Gothic"/>
                <a:cs typeface="Century Gothic"/>
                <a:sym typeface="Century Gothic"/>
              </a:rPr>
              <a:t>United States Department of Agriculture			26 - 27</a:t>
            </a:r>
            <a:endParaRPr sz="1200" dirty="0">
              <a:solidFill>
                <a:srgbClr val="434343"/>
              </a:solidFill>
              <a:latin typeface="Century Gothic"/>
              <a:ea typeface="Century Gothic"/>
              <a:cs typeface="Century Gothic"/>
              <a:sym typeface="Century Gothic"/>
            </a:endParaRPr>
          </a:p>
          <a:p>
            <a:pPr marL="0" lvl="0" indent="457200" algn="l" rtl="0">
              <a:lnSpc>
                <a:spcPct val="90000"/>
              </a:lnSpc>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457200" algn="l" rtl="0">
              <a:lnSpc>
                <a:spcPct val="90000"/>
              </a:lnSpc>
              <a:spcBef>
                <a:spcPts val="0"/>
              </a:spcBef>
              <a:spcAft>
                <a:spcPts val="0"/>
              </a:spcAft>
              <a:buNone/>
            </a:pPr>
            <a:r>
              <a:rPr lang="en" sz="1200" dirty="0">
                <a:solidFill>
                  <a:srgbClr val="434343"/>
                </a:solidFill>
                <a:latin typeface="Century Gothic"/>
                <a:ea typeface="Century Gothic"/>
                <a:cs typeface="Century Gothic"/>
                <a:sym typeface="Century Gothic"/>
              </a:rPr>
              <a:t>General Services Administration, Office of the Chief Financial</a:t>
            </a:r>
            <a:endParaRPr sz="1200" dirty="0">
              <a:solidFill>
                <a:srgbClr val="434343"/>
              </a:solidFill>
              <a:latin typeface="Century Gothic"/>
              <a:ea typeface="Century Gothic"/>
              <a:cs typeface="Century Gothic"/>
              <a:sym typeface="Century Gothic"/>
            </a:endParaRPr>
          </a:p>
          <a:p>
            <a:pPr marL="0" lvl="0" indent="457200" algn="l" rtl="0">
              <a:lnSpc>
                <a:spcPct val="90000"/>
              </a:lnSpc>
              <a:spcBef>
                <a:spcPts val="0"/>
              </a:spcBef>
              <a:spcAft>
                <a:spcPts val="0"/>
              </a:spcAft>
              <a:buClr>
                <a:schemeClr val="dk1"/>
              </a:buClr>
              <a:buSzPts val="2400"/>
              <a:buFont typeface="Arial"/>
              <a:buNone/>
            </a:pPr>
            <a:r>
              <a:rPr lang="en" sz="1200" dirty="0">
                <a:solidFill>
                  <a:srgbClr val="434343"/>
                </a:solidFill>
                <a:latin typeface="Century Gothic"/>
                <a:ea typeface="Century Gothic"/>
                <a:cs typeface="Century Gothic"/>
                <a:sym typeface="Century Gothic"/>
              </a:rPr>
              <a:t>Officer					28</a:t>
            </a:r>
            <a:endParaRPr sz="1200" dirty="0">
              <a:solidFill>
                <a:srgbClr val="434343"/>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dirty="0">
                <a:solidFill>
                  <a:srgbClr val="434343"/>
                </a:solidFill>
                <a:latin typeface="Century Gothic"/>
                <a:ea typeface="Century Gothic"/>
                <a:cs typeface="Century Gothic"/>
                <a:sym typeface="Century Gothic"/>
              </a:rPr>
              <a:t>Survey Methodology					29</a:t>
            </a:r>
            <a:endParaRPr sz="1200" dirty="0">
              <a:solidFill>
                <a:srgbClr val="434343"/>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r>
              <a:rPr lang="en" sz="1200" dirty="0">
                <a:solidFill>
                  <a:srgbClr val="434343"/>
                </a:solidFill>
                <a:latin typeface="Century Gothic"/>
                <a:ea typeface="Century Gothic"/>
                <a:cs typeface="Century Gothic"/>
                <a:sym typeface="Century Gothic"/>
              </a:rPr>
              <a:t>Contributors						30 </a:t>
            </a: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0" algn="l" rtl="0">
              <a:spcBef>
                <a:spcPts val="0"/>
              </a:spcBef>
              <a:spcAft>
                <a:spcPts val="0"/>
              </a:spcAft>
              <a:buNone/>
            </a:pPr>
            <a:endParaRPr sz="1200" dirty="0">
              <a:solidFill>
                <a:srgbClr val="434343"/>
              </a:solidFill>
              <a:latin typeface="Century Gothic"/>
              <a:ea typeface="Century Gothic"/>
              <a:cs typeface="Century Gothic"/>
              <a:sym typeface="Century Gothic"/>
            </a:endParaRPr>
          </a:p>
          <a:p>
            <a:pPr marL="0" lvl="0" indent="0" algn="l" rtl="0">
              <a:lnSpc>
                <a:spcPct val="100000"/>
              </a:lnSpc>
              <a:spcBef>
                <a:spcPts val="0"/>
              </a:spcBef>
              <a:spcAft>
                <a:spcPts val="0"/>
              </a:spcAft>
              <a:buClr>
                <a:schemeClr val="dk1"/>
              </a:buClr>
              <a:buSzPts val="1100"/>
              <a:buFont typeface="Arial"/>
              <a:buNone/>
            </a:pPr>
            <a:endParaRPr sz="1200" dirty="0">
              <a:solidFill>
                <a:srgbClr val="434343"/>
              </a:solidFill>
              <a:latin typeface="Century Gothic"/>
              <a:ea typeface="Century Gothic"/>
              <a:cs typeface="Century Gothic"/>
              <a:sym typeface="Century Gothic"/>
            </a:endParaRPr>
          </a:p>
        </p:txBody>
      </p:sp>
      <p:sp>
        <p:nvSpPr>
          <p:cNvPr id="97" name="Google Shape;97;p16"/>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95" name="Google Shape;95;p16"/>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1"/>
        <p:cNvGrpSpPr/>
        <p:nvPr/>
      </p:nvGrpSpPr>
      <p:grpSpPr>
        <a:xfrm>
          <a:off x="0" y="0"/>
          <a:ext cx="0" cy="0"/>
          <a:chOff x="0" y="0"/>
          <a:chExt cx="0" cy="0"/>
        </a:xfrm>
      </p:grpSpPr>
      <p:sp>
        <p:nvSpPr>
          <p:cNvPr id="102" name="Google Shape;102;p17"/>
          <p:cNvSpPr txBox="1"/>
          <p:nvPr/>
        </p:nvSpPr>
        <p:spPr>
          <a:xfrm>
            <a:off x="424950" y="1485375"/>
            <a:ext cx="7227300" cy="800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rgbClr val="FF4949"/>
                </a:solidFill>
                <a:latin typeface="Century Gothic"/>
                <a:ea typeface="Century Gothic"/>
                <a:cs typeface="Century Gothic"/>
                <a:sym typeface="Century Gothic"/>
              </a:rPr>
              <a:t>A BRIEF INTRODUCTION TO RPA</a:t>
            </a:r>
            <a:endParaRPr b="1">
              <a:solidFill>
                <a:srgbClr val="FF4949"/>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600" b="1">
              <a:solidFill>
                <a:srgbClr val="FF4949"/>
              </a:solidFill>
              <a:latin typeface="Century Gothic"/>
              <a:ea typeface="Century Gothic"/>
              <a:cs typeface="Century Gothic"/>
              <a:sym typeface="Century Gothic"/>
            </a:endParaRPr>
          </a:p>
          <a:p>
            <a:pPr marL="0" lvl="0" indent="0" algn="l" rtl="0">
              <a:lnSpc>
                <a:spcPct val="100000"/>
              </a:lnSpc>
              <a:spcBef>
                <a:spcPts val="0"/>
              </a:spcBef>
              <a:spcAft>
                <a:spcPts val="0"/>
              </a:spcAft>
              <a:buNone/>
            </a:pPr>
            <a:r>
              <a:rPr lang="en" sz="1200">
                <a:solidFill>
                  <a:srgbClr val="434343"/>
                </a:solidFill>
                <a:latin typeface="Century Gothic"/>
                <a:ea typeface="Century Gothic"/>
                <a:cs typeface="Century Gothic"/>
                <a:sym typeface="Century Gothic"/>
              </a:rPr>
              <a:t>Robotic Process Automation (RPA) is a low- to no-code Commercial Off the Shelf (COTS) technology that can automate repetitive, rules-based tasks. RPA products vary in what they do, but all RPA technologies copy human actions. </a:t>
            </a:r>
            <a:br>
              <a:rPr lang="en" sz="1200">
                <a:solidFill>
                  <a:srgbClr val="434343"/>
                </a:solidFill>
                <a:latin typeface="Century Gothic"/>
                <a:ea typeface="Century Gothic"/>
                <a:cs typeface="Century Gothic"/>
                <a:sym typeface="Century Gothic"/>
              </a:rPr>
            </a:br>
            <a:br>
              <a:rPr lang="en" sz="1200">
                <a:solidFill>
                  <a:srgbClr val="434343"/>
                </a:solidFill>
                <a:latin typeface="Century Gothic"/>
                <a:ea typeface="Century Gothic"/>
                <a:cs typeface="Century Gothic"/>
                <a:sym typeface="Century Gothic"/>
              </a:rPr>
            </a:br>
            <a:r>
              <a:rPr lang="en" sz="1200">
                <a:solidFill>
                  <a:srgbClr val="434343"/>
                </a:solidFill>
                <a:latin typeface="Century Gothic"/>
                <a:ea typeface="Century Gothic"/>
                <a:cs typeface="Century Gothic"/>
                <a:sym typeface="Century Gothic"/>
              </a:rPr>
              <a:t>RPA enables trained process owners and employees to rapidly design, test, and deploy automations. RPA dramatically reduces an organization’s low-value workload. Popular uses of RPA include data entry, data reconciliation, spreadsheet manipulation, systems integration, automated data reporting, analytics, scheduled communications, and prepopulated responses to customer inquiries. </a:t>
            </a:r>
            <a:endParaRPr sz="1200">
              <a:solidFill>
                <a:srgbClr val="434343"/>
              </a:solidFill>
              <a:latin typeface="Century Gothic"/>
              <a:ea typeface="Century Gothic"/>
              <a:cs typeface="Century Gothic"/>
              <a:sym typeface="Century Gothic"/>
            </a:endParaRPr>
          </a:p>
          <a:p>
            <a:pPr marL="0" lvl="0" indent="0" algn="l" rtl="0">
              <a:lnSpc>
                <a:spcPct val="100000"/>
              </a:lnSpc>
              <a:spcBef>
                <a:spcPts val="0"/>
              </a:spcBef>
              <a:spcAft>
                <a:spcPts val="0"/>
              </a:spcAft>
              <a:buNone/>
            </a:pPr>
            <a:endParaRPr sz="1200">
              <a:solidFill>
                <a:srgbClr val="434343"/>
              </a:solidFill>
              <a:latin typeface="Century Gothic"/>
              <a:ea typeface="Century Gothic"/>
              <a:cs typeface="Century Gothic"/>
              <a:sym typeface="Century Gothic"/>
            </a:endParaRPr>
          </a:p>
          <a:p>
            <a:pPr marL="0" lvl="0" indent="0" algn="l" rtl="0">
              <a:lnSpc>
                <a:spcPct val="100000"/>
              </a:lnSpc>
              <a:spcBef>
                <a:spcPts val="0"/>
              </a:spcBef>
              <a:spcAft>
                <a:spcPts val="0"/>
              </a:spcAft>
              <a:buClr>
                <a:schemeClr val="dk1"/>
              </a:buClr>
              <a:buSzPts val="1100"/>
              <a:buFont typeface="Arial"/>
              <a:buNone/>
            </a:pPr>
            <a:r>
              <a:rPr lang="en" sz="1200">
                <a:solidFill>
                  <a:srgbClr val="434343"/>
                </a:solidFill>
                <a:latin typeface="Century Gothic"/>
                <a:ea typeface="Century Gothic"/>
                <a:cs typeface="Century Gothic"/>
                <a:sym typeface="Century Gothic"/>
              </a:rPr>
              <a:t>For more information on RPA in the federal government, including best practices, lessons learned, and proven strategies for RPA program development and maturity, please go to the RPA Playbook at </a:t>
            </a:r>
            <a:r>
              <a:rPr lang="en" sz="1200" u="sng">
                <a:solidFill>
                  <a:schemeClr val="hlink"/>
                </a:solidFill>
                <a:latin typeface="Century Gothic"/>
                <a:ea typeface="Century Gothic"/>
                <a:cs typeface="Century Gothic"/>
                <a:sym typeface="Century Gothic"/>
                <a:hlinkClick r:id="rId3"/>
              </a:rPr>
              <a:t>digital.gov/pdf/rpa-playbook.pdf</a:t>
            </a:r>
            <a:r>
              <a:rPr lang="en" sz="1200">
                <a:solidFill>
                  <a:srgbClr val="434343"/>
                </a:solidFill>
                <a:latin typeface="Century Gothic"/>
                <a:ea typeface="Century Gothic"/>
                <a:cs typeface="Century Gothic"/>
                <a:sym typeface="Century Gothic"/>
              </a:rPr>
              <a:t>.</a:t>
            </a:r>
            <a:endParaRPr sz="1200">
              <a:solidFill>
                <a:srgbClr val="434343"/>
              </a:solidFill>
              <a:latin typeface="Century Gothic"/>
              <a:ea typeface="Century Gothic"/>
              <a:cs typeface="Century Gothic"/>
              <a:sym typeface="Century Gothic"/>
            </a:endParaRPr>
          </a:p>
          <a:p>
            <a:pPr marL="0" lvl="0" indent="0" algn="l" rtl="0">
              <a:lnSpc>
                <a:spcPct val="100000"/>
              </a:lnSpc>
              <a:spcBef>
                <a:spcPts val="0"/>
              </a:spcBef>
              <a:spcAft>
                <a:spcPts val="0"/>
              </a:spcAft>
              <a:buClr>
                <a:schemeClr val="dk1"/>
              </a:buClr>
              <a:buSzPts val="1100"/>
              <a:buFont typeface="Arial"/>
              <a:buNone/>
            </a:pPr>
            <a:endParaRPr sz="1200">
              <a:solidFill>
                <a:srgbClr val="434343"/>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b="1">
                <a:solidFill>
                  <a:srgbClr val="FF4949"/>
                </a:solidFill>
                <a:latin typeface="Century Gothic"/>
                <a:ea typeface="Century Gothic"/>
                <a:cs typeface="Century Gothic"/>
                <a:sym typeface="Century Gothic"/>
              </a:rPr>
              <a:t>WHY WE SURVEY MATURITY</a:t>
            </a:r>
            <a:endParaRPr b="1">
              <a:solidFill>
                <a:srgbClr val="FF4949"/>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600" b="1">
              <a:solidFill>
                <a:srgbClr val="FF4949"/>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 sz="1200">
                <a:solidFill>
                  <a:srgbClr val="434343"/>
                </a:solidFill>
                <a:latin typeface="Century Gothic"/>
                <a:ea typeface="Century Gothic"/>
                <a:cs typeface="Century Gothic"/>
                <a:sym typeface="Century Gothic"/>
              </a:rPr>
              <a:t>We publish this report to provide information about RPA’s adoption and impact across the federal government. It describes federal RPA programs’ maturity and progress in automation. We also note successes and challenges that all federal RPA programs face.</a:t>
            </a:r>
            <a:endParaRPr sz="1200">
              <a:solidFill>
                <a:srgbClr val="434343"/>
              </a:solidFill>
              <a:latin typeface="Century Gothic"/>
              <a:ea typeface="Century Gothic"/>
              <a:cs typeface="Century Gothic"/>
              <a:sym typeface="Century Gothic"/>
            </a:endParaRPr>
          </a:p>
        </p:txBody>
      </p:sp>
      <p:sp>
        <p:nvSpPr>
          <p:cNvPr id="103" name="Google Shape;103;p17">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104" name="Google Shape;104;p17">
            <a:extLst>
              <a:ext uri="{C183D7F6-B498-43B3-948B-1728B52AA6E4}">
                <adec:decorative xmlns:adec="http://schemas.microsoft.com/office/drawing/2017/decorative" val="1"/>
              </a:ext>
            </a:extLst>
          </p:cNvPr>
          <p:cNvSpPr/>
          <p:nvPr/>
        </p:nvSpPr>
        <p:spPr>
          <a:xfrm>
            <a:off x="0" y="310575"/>
            <a:ext cx="7772400" cy="10446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4000">
              <a:solidFill>
                <a:srgbClr val="666666"/>
              </a:solidFill>
              <a:latin typeface="Century Gothic"/>
              <a:ea typeface="Century Gothic"/>
              <a:cs typeface="Century Gothic"/>
              <a:sym typeface="Century Gothic"/>
            </a:endParaRPr>
          </a:p>
        </p:txBody>
      </p:sp>
      <p:sp>
        <p:nvSpPr>
          <p:cNvPr id="105" name="Google Shape;105;p17"/>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p:txBody>
      </p:sp>
      <p:sp>
        <p:nvSpPr>
          <p:cNvPr id="106" name="Google Shape;106;p17" descr="title box with survey introduction " title="title box with survey introduction "/>
          <p:cNvSpPr>
            <a:spLocks noGrp="1"/>
          </p:cNvSpPr>
          <p:nvPr>
            <p:ph type="title" idx="4294967295"/>
          </p:nvPr>
        </p:nvSpPr>
        <p:spPr>
          <a:xfrm>
            <a:off x="2025" y="310575"/>
            <a:ext cx="7227300" cy="10446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chemeClr val="dk1"/>
              </a:buClr>
              <a:buSzPts val="1100"/>
              <a:buFont typeface="Arial"/>
              <a:buNone/>
              <a:tabLst/>
              <a:defRPr/>
            </a:pPr>
            <a:r>
              <a:rPr kumimoji="0" lang="en-US" sz="4000" b="1" i="0" u="none" strike="noStrike" kern="0" cap="none" spc="0" normalizeH="0" baseline="0" noProof="0" dirty="0">
                <a:ln>
                  <a:noFill/>
                </a:ln>
                <a:solidFill>
                  <a:srgbClr val="FF4949"/>
                </a:solidFill>
                <a:effectLst/>
                <a:uLnTx/>
                <a:uFillTx/>
                <a:latin typeface="Century Gothic"/>
                <a:ea typeface="Century Gothic"/>
                <a:cs typeface="Century Gothic"/>
                <a:sym typeface="Century Gothic"/>
              </a:rPr>
              <a:t>   Survey</a:t>
            </a:r>
            <a:r>
              <a:rPr kumimoji="0" lang="en-US" sz="4000" b="1" i="0" u="none" strike="noStrike" kern="0" cap="none" spc="0" normalizeH="0" baseline="0" noProof="0" dirty="0">
                <a:ln>
                  <a:noFill/>
                </a:ln>
                <a:solidFill>
                  <a:srgbClr val="666666"/>
                </a:solidFill>
                <a:effectLst/>
                <a:uLnTx/>
                <a:uFillTx/>
                <a:latin typeface="Century Gothic"/>
                <a:ea typeface="Century Gothic"/>
                <a:cs typeface="Century Gothic"/>
                <a:sym typeface="Century Gothic"/>
              </a:rPr>
              <a:t> Introduction</a:t>
            </a:r>
            <a:endParaRPr kumimoji="0" lang="en-US" sz="4000" b="0" i="0" u="none" strike="noStrike" kern="0" cap="none" spc="0" normalizeH="0" baseline="0" noProof="0" dirty="0">
              <a:ln>
                <a:noFill/>
              </a:ln>
              <a:solidFill>
                <a:srgbClr val="666666"/>
              </a:solidFill>
              <a:effectLst/>
              <a:uLnTx/>
              <a:uFillTx/>
              <a:latin typeface="Century Gothic"/>
              <a:ea typeface="Century Gothic"/>
              <a:cs typeface="Century Gothic"/>
              <a:sym typeface="Century Gothic"/>
            </a:endParaRPr>
          </a:p>
        </p:txBody>
      </p:sp>
      <p:sp>
        <p:nvSpPr>
          <p:cNvPr id="107" name="Google Shape;107;p17"/>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1"/>
        <p:cNvGrpSpPr/>
        <p:nvPr/>
      </p:nvGrpSpPr>
      <p:grpSpPr>
        <a:xfrm>
          <a:off x="0" y="0"/>
          <a:ext cx="0" cy="0"/>
          <a:chOff x="0" y="0"/>
          <a:chExt cx="0" cy="0"/>
        </a:xfrm>
      </p:grpSpPr>
      <p:sp>
        <p:nvSpPr>
          <p:cNvPr id="112" name="Google Shape;112;p18" descr="Black Background" title="Black Background"/>
          <p:cNvSpPr/>
          <p:nvPr/>
        </p:nvSpPr>
        <p:spPr>
          <a:xfrm>
            <a:off x="195513" y="3531700"/>
            <a:ext cx="1397700" cy="251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8" descr="Red Background" title="Red Background"/>
          <p:cNvSpPr/>
          <p:nvPr/>
        </p:nvSpPr>
        <p:spPr>
          <a:xfrm>
            <a:off x="1586163" y="3536950"/>
            <a:ext cx="6044400" cy="251400"/>
          </a:xfrm>
          <a:prstGeom prst="homePlate">
            <a:avLst>
              <a:gd name="adj" fmla="val 50000"/>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8"/>
          <p:cNvSpPr/>
          <p:nvPr/>
        </p:nvSpPr>
        <p:spPr>
          <a:xfrm>
            <a:off x="6392450" y="5817925"/>
            <a:ext cx="12210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800">
                <a:latin typeface="Century Gothic"/>
                <a:ea typeface="Century Gothic"/>
                <a:cs typeface="Century Gothic"/>
                <a:sym typeface="Century Gothic"/>
              </a:rPr>
              <a:t>Enterprise Cloud Platform </a:t>
            </a:r>
            <a:r>
              <a:rPr lang="en" sz="800" b="1">
                <a:latin typeface="Century Gothic"/>
                <a:ea typeface="Century Gothic"/>
                <a:cs typeface="Century Gothic"/>
                <a:sym typeface="Century Gothic"/>
              </a:rPr>
              <a:t>(5)</a:t>
            </a:r>
            <a:endParaRPr sz="800" b="1">
              <a:latin typeface="Century Gothic"/>
              <a:ea typeface="Century Gothic"/>
              <a:cs typeface="Century Gothic"/>
              <a:sym typeface="Century Gothic"/>
            </a:endParaRPr>
          </a:p>
        </p:txBody>
      </p:sp>
      <p:sp>
        <p:nvSpPr>
          <p:cNvPr id="115" name="Google Shape;115;p18">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116" name="Google Shape;116;p18"/>
          <p:cNvSpPr/>
          <p:nvPr/>
        </p:nvSpPr>
        <p:spPr>
          <a:xfrm>
            <a:off x="2806655" y="3795778"/>
            <a:ext cx="1221000" cy="4200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800">
                <a:solidFill>
                  <a:srgbClr val="002060"/>
                </a:solidFill>
                <a:latin typeface="Century Gothic"/>
                <a:ea typeface="Century Gothic"/>
                <a:cs typeface="Century Gothic"/>
                <a:sym typeface="Century Gothic"/>
              </a:rPr>
              <a:t>5-20 Automations</a:t>
            </a:r>
            <a:endParaRPr sz="800">
              <a:solidFill>
                <a:srgbClr val="002060"/>
              </a:solidFill>
              <a:latin typeface="Century Gothic"/>
              <a:ea typeface="Century Gothic"/>
              <a:cs typeface="Century Gothic"/>
              <a:sym typeface="Century Gothic"/>
            </a:endParaRPr>
          </a:p>
          <a:p>
            <a:pPr marL="0" lvl="0" indent="0" algn="ctr" rtl="0">
              <a:spcBef>
                <a:spcPts val="0"/>
              </a:spcBef>
              <a:spcAft>
                <a:spcPts val="0"/>
              </a:spcAft>
              <a:buClr>
                <a:schemeClr val="dk1"/>
              </a:buClr>
              <a:buSzPts val="1100"/>
              <a:buFont typeface="Arial"/>
              <a:buNone/>
            </a:pPr>
            <a:r>
              <a:rPr lang="en" sz="800" b="1">
                <a:solidFill>
                  <a:srgbClr val="002060"/>
                </a:solidFill>
                <a:latin typeface="Century Gothic"/>
                <a:ea typeface="Century Gothic"/>
                <a:cs typeface="Century Gothic"/>
                <a:sym typeface="Century Gothic"/>
              </a:rPr>
              <a:t>(10)</a:t>
            </a:r>
            <a:endParaRPr sz="800" b="1">
              <a:solidFill>
                <a:srgbClr val="002060"/>
              </a:solidFill>
              <a:latin typeface="Century Gothic"/>
              <a:ea typeface="Century Gothic"/>
              <a:cs typeface="Century Gothic"/>
              <a:sym typeface="Century Gothic"/>
            </a:endParaRPr>
          </a:p>
        </p:txBody>
      </p:sp>
      <p:sp>
        <p:nvSpPr>
          <p:cNvPr id="117" name="Google Shape;117;p18"/>
          <p:cNvSpPr/>
          <p:nvPr/>
        </p:nvSpPr>
        <p:spPr>
          <a:xfrm>
            <a:off x="1585785" y="3795778"/>
            <a:ext cx="1221000" cy="4200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800" dirty="0">
                <a:solidFill>
                  <a:srgbClr val="002060"/>
                </a:solidFill>
                <a:latin typeface="Century Gothic"/>
                <a:ea typeface="Century Gothic"/>
                <a:cs typeface="Century Gothic"/>
                <a:sym typeface="Century Gothic"/>
              </a:rPr>
              <a:t>1-5 Automations </a:t>
            </a:r>
            <a:endParaRPr sz="800" dirty="0">
              <a:solidFill>
                <a:srgbClr val="002060"/>
              </a:solidFill>
              <a:latin typeface="Century Gothic"/>
              <a:ea typeface="Century Gothic"/>
              <a:cs typeface="Century Gothic"/>
              <a:sym typeface="Century Gothic"/>
            </a:endParaRPr>
          </a:p>
          <a:p>
            <a:pPr marL="0" lvl="0" indent="0" algn="ctr" rtl="0">
              <a:spcBef>
                <a:spcPts val="0"/>
              </a:spcBef>
              <a:spcAft>
                <a:spcPts val="0"/>
              </a:spcAft>
              <a:buNone/>
            </a:pPr>
            <a:r>
              <a:rPr lang="en" sz="800" b="1" dirty="0">
                <a:solidFill>
                  <a:srgbClr val="002060"/>
                </a:solidFill>
                <a:latin typeface="Century Gothic"/>
                <a:ea typeface="Century Gothic"/>
                <a:cs typeface="Century Gothic"/>
                <a:sym typeface="Century Gothic"/>
              </a:rPr>
              <a:t>(5)</a:t>
            </a:r>
            <a:endParaRPr sz="800" b="1" dirty="0">
              <a:solidFill>
                <a:srgbClr val="002060"/>
              </a:solidFill>
              <a:latin typeface="Century Gothic"/>
              <a:ea typeface="Century Gothic"/>
              <a:cs typeface="Century Gothic"/>
              <a:sym typeface="Century Gothic"/>
            </a:endParaRPr>
          </a:p>
        </p:txBody>
      </p:sp>
      <p:sp>
        <p:nvSpPr>
          <p:cNvPr id="118" name="Google Shape;118;p18"/>
          <p:cNvSpPr/>
          <p:nvPr/>
        </p:nvSpPr>
        <p:spPr>
          <a:xfrm>
            <a:off x="4027537" y="3795775"/>
            <a:ext cx="1169700" cy="4200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800">
                <a:solidFill>
                  <a:srgbClr val="002060"/>
                </a:solidFill>
                <a:latin typeface="Century Gothic"/>
                <a:ea typeface="Century Gothic"/>
                <a:cs typeface="Century Gothic"/>
                <a:sym typeface="Century Gothic"/>
              </a:rPr>
              <a:t>20-50 Automations</a:t>
            </a:r>
            <a:endParaRPr sz="800">
              <a:solidFill>
                <a:srgbClr val="002060"/>
              </a:solidFill>
              <a:latin typeface="Century Gothic"/>
              <a:ea typeface="Century Gothic"/>
              <a:cs typeface="Century Gothic"/>
              <a:sym typeface="Century Gothic"/>
            </a:endParaRPr>
          </a:p>
          <a:p>
            <a:pPr marL="0" lvl="0" indent="0" algn="ctr" rtl="0">
              <a:spcBef>
                <a:spcPts val="0"/>
              </a:spcBef>
              <a:spcAft>
                <a:spcPts val="0"/>
              </a:spcAft>
              <a:buNone/>
            </a:pPr>
            <a:r>
              <a:rPr lang="en" sz="800" b="1">
                <a:solidFill>
                  <a:srgbClr val="002060"/>
                </a:solidFill>
                <a:latin typeface="Century Gothic"/>
                <a:ea typeface="Century Gothic"/>
                <a:cs typeface="Century Gothic"/>
                <a:sym typeface="Century Gothic"/>
              </a:rPr>
              <a:t>(15)</a:t>
            </a:r>
            <a:endParaRPr sz="800" b="1">
              <a:solidFill>
                <a:srgbClr val="002060"/>
              </a:solidFill>
              <a:latin typeface="Century Gothic"/>
              <a:ea typeface="Century Gothic"/>
              <a:cs typeface="Century Gothic"/>
              <a:sym typeface="Century Gothic"/>
            </a:endParaRPr>
          </a:p>
        </p:txBody>
      </p:sp>
      <p:sp>
        <p:nvSpPr>
          <p:cNvPr id="119" name="Google Shape;119;p18"/>
          <p:cNvSpPr/>
          <p:nvPr/>
        </p:nvSpPr>
        <p:spPr>
          <a:xfrm>
            <a:off x="5199612" y="3795775"/>
            <a:ext cx="1196100" cy="4200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002060"/>
                </a:solidFill>
                <a:latin typeface="Century Gothic"/>
                <a:ea typeface="Century Gothic"/>
                <a:cs typeface="Century Gothic"/>
                <a:sym typeface="Century Gothic"/>
              </a:rPr>
              <a:t>50-100 Automations </a:t>
            </a:r>
            <a:r>
              <a:rPr lang="en" sz="800" b="1">
                <a:solidFill>
                  <a:srgbClr val="002060"/>
                </a:solidFill>
                <a:latin typeface="Century Gothic"/>
                <a:ea typeface="Century Gothic"/>
                <a:cs typeface="Century Gothic"/>
                <a:sym typeface="Century Gothic"/>
              </a:rPr>
              <a:t>(20)</a:t>
            </a:r>
            <a:endParaRPr sz="800" b="1">
              <a:solidFill>
                <a:srgbClr val="002060"/>
              </a:solidFill>
              <a:latin typeface="Century Gothic"/>
              <a:ea typeface="Century Gothic"/>
              <a:cs typeface="Century Gothic"/>
              <a:sym typeface="Century Gothic"/>
            </a:endParaRPr>
          </a:p>
        </p:txBody>
      </p:sp>
      <p:sp>
        <p:nvSpPr>
          <p:cNvPr id="120" name="Google Shape;120;p18"/>
          <p:cNvSpPr/>
          <p:nvPr/>
        </p:nvSpPr>
        <p:spPr>
          <a:xfrm>
            <a:off x="6394038" y="3795778"/>
            <a:ext cx="1221000" cy="4200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002060"/>
                </a:solidFill>
                <a:latin typeface="Century Gothic"/>
                <a:ea typeface="Century Gothic"/>
                <a:cs typeface="Century Gothic"/>
                <a:sym typeface="Century Gothic"/>
              </a:rPr>
              <a:t>100+ Automations </a:t>
            </a:r>
            <a:r>
              <a:rPr lang="en" sz="800" b="1">
                <a:solidFill>
                  <a:srgbClr val="002060"/>
                </a:solidFill>
                <a:latin typeface="Century Gothic"/>
                <a:ea typeface="Century Gothic"/>
                <a:cs typeface="Century Gothic"/>
                <a:sym typeface="Century Gothic"/>
              </a:rPr>
              <a:t>(30)</a:t>
            </a:r>
            <a:endParaRPr sz="800" b="1">
              <a:solidFill>
                <a:srgbClr val="002060"/>
              </a:solidFill>
              <a:latin typeface="Century Gothic"/>
              <a:ea typeface="Century Gothic"/>
              <a:cs typeface="Century Gothic"/>
              <a:sym typeface="Century Gothic"/>
            </a:endParaRPr>
          </a:p>
        </p:txBody>
      </p:sp>
      <p:sp>
        <p:nvSpPr>
          <p:cNvPr id="121" name="Google Shape;121;p18"/>
          <p:cNvSpPr/>
          <p:nvPr/>
        </p:nvSpPr>
        <p:spPr>
          <a:xfrm>
            <a:off x="187938" y="3795778"/>
            <a:ext cx="1397700" cy="4200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chemeClr val="dk1"/>
                </a:solidFill>
                <a:latin typeface="Century Gothic"/>
                <a:ea typeface="Century Gothic"/>
                <a:cs typeface="Century Gothic"/>
                <a:sym typeface="Century Gothic"/>
              </a:rPr>
              <a:t>Automations in Production</a:t>
            </a:r>
            <a:endParaRPr sz="900" b="1">
              <a:latin typeface="Century Gothic"/>
              <a:ea typeface="Century Gothic"/>
              <a:cs typeface="Century Gothic"/>
              <a:sym typeface="Century Gothic"/>
            </a:endParaRPr>
          </a:p>
        </p:txBody>
      </p:sp>
      <p:sp>
        <p:nvSpPr>
          <p:cNvPr id="122" name="Google Shape;122;p18" descr="Color block - grey " title="Color block - grey "/>
          <p:cNvSpPr/>
          <p:nvPr/>
        </p:nvSpPr>
        <p:spPr>
          <a:xfrm>
            <a:off x="1588350" y="5090700"/>
            <a:ext cx="12156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latin typeface="Century Gothic"/>
              <a:ea typeface="Century Gothic"/>
              <a:cs typeface="Century Gothic"/>
              <a:sym typeface="Century Gothic"/>
            </a:endParaRPr>
          </a:p>
        </p:txBody>
      </p:sp>
      <p:sp>
        <p:nvSpPr>
          <p:cNvPr id="123" name="Google Shape;123;p18"/>
          <p:cNvSpPr/>
          <p:nvPr/>
        </p:nvSpPr>
        <p:spPr>
          <a:xfrm>
            <a:off x="187938" y="4215778"/>
            <a:ext cx="13977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chemeClr val="dk1"/>
                </a:solidFill>
                <a:latin typeface="Century Gothic"/>
                <a:ea typeface="Century Gothic"/>
                <a:cs typeface="Century Gothic"/>
                <a:sym typeface="Century Gothic"/>
              </a:rPr>
              <a:t>Annualized Hours of Capacity Created</a:t>
            </a:r>
            <a:endParaRPr sz="900" b="1">
              <a:latin typeface="Century Gothic"/>
              <a:ea typeface="Century Gothic"/>
              <a:cs typeface="Century Gothic"/>
              <a:sym typeface="Century Gothic"/>
            </a:endParaRPr>
          </a:p>
        </p:txBody>
      </p:sp>
      <p:sp>
        <p:nvSpPr>
          <p:cNvPr id="124" name="Google Shape;124;p18"/>
          <p:cNvSpPr/>
          <p:nvPr/>
        </p:nvSpPr>
        <p:spPr>
          <a:xfrm>
            <a:off x="2806900" y="5085600"/>
            <a:ext cx="1221000" cy="3522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latin typeface="Century Gothic"/>
                <a:ea typeface="Century Gothic"/>
                <a:cs typeface="Century Gothic"/>
                <a:sym typeface="Century Gothic"/>
              </a:rPr>
              <a:t>No Capability </a:t>
            </a:r>
            <a:r>
              <a:rPr lang="en" sz="800" b="1">
                <a:latin typeface="Century Gothic"/>
                <a:ea typeface="Century Gothic"/>
                <a:cs typeface="Century Gothic"/>
                <a:sym typeface="Century Gothic"/>
              </a:rPr>
              <a:t>(0)</a:t>
            </a:r>
            <a:endParaRPr sz="800" b="1">
              <a:latin typeface="Century Gothic"/>
              <a:ea typeface="Century Gothic"/>
              <a:cs typeface="Century Gothic"/>
              <a:sym typeface="Century Gothic"/>
            </a:endParaRPr>
          </a:p>
        </p:txBody>
      </p:sp>
      <p:sp>
        <p:nvSpPr>
          <p:cNvPr id="125" name="Google Shape;125;p18"/>
          <p:cNvSpPr/>
          <p:nvPr/>
        </p:nvSpPr>
        <p:spPr>
          <a:xfrm>
            <a:off x="4027525" y="5092975"/>
            <a:ext cx="11697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latin typeface="Century Gothic"/>
                <a:ea typeface="Century Gothic"/>
                <a:cs typeface="Century Gothic"/>
                <a:sym typeface="Century Gothic"/>
              </a:rPr>
              <a:t>Basic PI Capability </a:t>
            </a:r>
            <a:r>
              <a:rPr lang="en" sz="800" b="1">
                <a:latin typeface="Century Gothic"/>
                <a:ea typeface="Century Gothic"/>
                <a:cs typeface="Century Gothic"/>
                <a:sym typeface="Century Gothic"/>
              </a:rPr>
              <a:t>(3) </a:t>
            </a:r>
            <a:endParaRPr sz="800" b="1">
              <a:latin typeface="Century Gothic"/>
              <a:ea typeface="Century Gothic"/>
              <a:cs typeface="Century Gothic"/>
              <a:sym typeface="Century Gothic"/>
            </a:endParaRPr>
          </a:p>
        </p:txBody>
      </p:sp>
      <p:sp>
        <p:nvSpPr>
          <p:cNvPr id="126" name="Google Shape;126;p18"/>
          <p:cNvSpPr/>
          <p:nvPr/>
        </p:nvSpPr>
        <p:spPr>
          <a:xfrm>
            <a:off x="5199612" y="5092975"/>
            <a:ext cx="11961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latin typeface="Century Gothic"/>
                <a:ea typeface="Century Gothic"/>
                <a:cs typeface="Century Gothic"/>
                <a:sym typeface="Century Gothic"/>
              </a:rPr>
              <a:t>Intermediate PI Capability </a:t>
            </a:r>
            <a:r>
              <a:rPr lang="en" sz="800" b="1">
                <a:latin typeface="Century Gothic"/>
                <a:ea typeface="Century Gothic"/>
                <a:cs typeface="Century Gothic"/>
                <a:sym typeface="Century Gothic"/>
              </a:rPr>
              <a:t>(4)</a:t>
            </a:r>
            <a:endParaRPr sz="800" b="1">
              <a:latin typeface="Century Gothic"/>
              <a:ea typeface="Century Gothic"/>
              <a:cs typeface="Century Gothic"/>
              <a:sym typeface="Century Gothic"/>
            </a:endParaRPr>
          </a:p>
        </p:txBody>
      </p:sp>
      <p:sp>
        <p:nvSpPr>
          <p:cNvPr id="127" name="Google Shape;127;p18">
            <a:extLst>
              <a:ext uri="{C183D7F6-B498-43B3-948B-1728B52AA6E4}">
                <adec:decorative xmlns:adec="http://schemas.microsoft.com/office/drawing/2017/decorative" val="1"/>
              </a:ext>
            </a:extLst>
          </p:cNvPr>
          <p:cNvSpPr/>
          <p:nvPr/>
        </p:nvSpPr>
        <p:spPr>
          <a:xfrm>
            <a:off x="2806655" y="5436778"/>
            <a:ext cx="1221000" cy="4200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latin typeface="Century Gothic"/>
              <a:ea typeface="Century Gothic"/>
              <a:cs typeface="Century Gothic"/>
              <a:sym typeface="Century Gothic"/>
            </a:endParaRPr>
          </a:p>
        </p:txBody>
      </p:sp>
      <p:sp>
        <p:nvSpPr>
          <p:cNvPr id="128" name="Google Shape;128;p18"/>
          <p:cNvSpPr/>
          <p:nvPr/>
        </p:nvSpPr>
        <p:spPr>
          <a:xfrm>
            <a:off x="1585775" y="5436775"/>
            <a:ext cx="1221000" cy="379500"/>
          </a:xfrm>
          <a:prstGeom prst="rect">
            <a:avLst/>
          </a:prstGeom>
          <a:solidFill>
            <a:schemeClr val="lt1"/>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Processes Automated for Work Teams </a:t>
            </a:r>
            <a:r>
              <a:rPr lang="en" sz="800" b="1">
                <a:latin typeface="Century Gothic"/>
                <a:ea typeface="Century Gothic"/>
                <a:cs typeface="Century Gothic"/>
                <a:sym typeface="Century Gothic"/>
              </a:rPr>
              <a:t>(1)</a:t>
            </a:r>
            <a:endParaRPr sz="800">
              <a:latin typeface="Century Gothic"/>
              <a:ea typeface="Century Gothic"/>
              <a:cs typeface="Century Gothic"/>
              <a:sym typeface="Century Gothic"/>
            </a:endParaRPr>
          </a:p>
        </p:txBody>
      </p:sp>
      <p:sp>
        <p:nvSpPr>
          <p:cNvPr id="129" name="Google Shape;129;p18"/>
          <p:cNvSpPr/>
          <p:nvPr/>
        </p:nvSpPr>
        <p:spPr>
          <a:xfrm>
            <a:off x="4027525" y="5436775"/>
            <a:ext cx="1169700" cy="384900"/>
          </a:xfrm>
          <a:prstGeom prst="rect">
            <a:avLst/>
          </a:prstGeom>
          <a:solidFill>
            <a:schemeClr val="lt1"/>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5000"/>
              </a:lnSpc>
              <a:spcBef>
                <a:spcPts val="0"/>
              </a:spcBef>
              <a:spcAft>
                <a:spcPts val="0"/>
              </a:spcAft>
              <a:buNone/>
            </a:pPr>
            <a:r>
              <a:rPr lang="en" sz="800">
                <a:latin typeface="Century Gothic"/>
                <a:ea typeface="Century Gothic"/>
                <a:cs typeface="Century Gothic"/>
                <a:sym typeface="Century Gothic"/>
              </a:rPr>
              <a:t>Processes Automated for Bureau/Divisions </a:t>
            </a:r>
            <a:r>
              <a:rPr lang="en" sz="800" b="1">
                <a:latin typeface="Century Gothic"/>
                <a:ea typeface="Century Gothic"/>
                <a:cs typeface="Century Gothic"/>
                <a:sym typeface="Century Gothic"/>
              </a:rPr>
              <a:t>(3)</a:t>
            </a:r>
            <a:endParaRPr sz="800">
              <a:latin typeface="Century Gothic"/>
              <a:ea typeface="Century Gothic"/>
              <a:cs typeface="Century Gothic"/>
              <a:sym typeface="Century Gothic"/>
            </a:endParaRPr>
          </a:p>
        </p:txBody>
      </p:sp>
      <p:sp>
        <p:nvSpPr>
          <p:cNvPr id="130" name="Google Shape;130;p18"/>
          <p:cNvSpPr/>
          <p:nvPr/>
        </p:nvSpPr>
        <p:spPr>
          <a:xfrm>
            <a:off x="5199613" y="5436775"/>
            <a:ext cx="1192200" cy="3795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latin typeface="Century Gothic"/>
                <a:ea typeface="Century Gothic"/>
                <a:cs typeface="Century Gothic"/>
                <a:sym typeface="Century Gothic"/>
              </a:rPr>
              <a:t>Agencywide Processes Automated </a:t>
            </a:r>
            <a:r>
              <a:rPr lang="en" sz="800" b="1">
                <a:latin typeface="Century Gothic"/>
                <a:ea typeface="Century Gothic"/>
                <a:cs typeface="Century Gothic"/>
                <a:sym typeface="Century Gothic"/>
              </a:rPr>
              <a:t>(4)</a:t>
            </a:r>
            <a:endParaRPr sz="800" b="1">
              <a:latin typeface="Century Gothic"/>
              <a:ea typeface="Century Gothic"/>
              <a:cs typeface="Century Gothic"/>
              <a:sym typeface="Century Gothic"/>
            </a:endParaRPr>
          </a:p>
        </p:txBody>
      </p:sp>
      <p:sp>
        <p:nvSpPr>
          <p:cNvPr id="131" name="Google Shape;131;p18"/>
          <p:cNvSpPr/>
          <p:nvPr/>
        </p:nvSpPr>
        <p:spPr>
          <a:xfrm>
            <a:off x="6394038" y="5436775"/>
            <a:ext cx="1221000" cy="3795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latin typeface="Century Gothic"/>
                <a:ea typeface="Century Gothic"/>
                <a:cs typeface="Century Gothic"/>
                <a:sym typeface="Century Gothic"/>
              </a:rPr>
              <a:t>Governmentwide Processes Automated </a:t>
            </a:r>
            <a:r>
              <a:rPr lang="en" sz="800" b="1">
                <a:latin typeface="Century Gothic"/>
                <a:ea typeface="Century Gothic"/>
                <a:cs typeface="Century Gothic"/>
                <a:sym typeface="Century Gothic"/>
              </a:rPr>
              <a:t>(5)</a:t>
            </a:r>
            <a:endParaRPr sz="800" b="1">
              <a:latin typeface="Century Gothic"/>
              <a:ea typeface="Century Gothic"/>
              <a:cs typeface="Century Gothic"/>
              <a:sym typeface="Century Gothic"/>
            </a:endParaRPr>
          </a:p>
        </p:txBody>
      </p:sp>
      <p:sp>
        <p:nvSpPr>
          <p:cNvPr id="132" name="Google Shape;132;p18"/>
          <p:cNvSpPr/>
          <p:nvPr/>
        </p:nvSpPr>
        <p:spPr>
          <a:xfrm>
            <a:off x="187938" y="5436778"/>
            <a:ext cx="1397700" cy="4200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900" b="1">
                <a:solidFill>
                  <a:schemeClr val="dk1"/>
                </a:solidFill>
                <a:latin typeface="Century Gothic"/>
                <a:ea typeface="Century Gothic"/>
                <a:cs typeface="Century Gothic"/>
                <a:sym typeface="Century Gothic"/>
              </a:rPr>
              <a:t>Program Impact</a:t>
            </a:r>
            <a:endParaRPr sz="900" b="1">
              <a:solidFill>
                <a:schemeClr val="dk1"/>
              </a:solidFill>
              <a:latin typeface="Century Gothic"/>
              <a:ea typeface="Century Gothic"/>
              <a:cs typeface="Century Gothic"/>
              <a:sym typeface="Century Gothic"/>
            </a:endParaRPr>
          </a:p>
        </p:txBody>
      </p:sp>
      <p:sp>
        <p:nvSpPr>
          <p:cNvPr id="133" name="Google Shape;133;p18"/>
          <p:cNvSpPr/>
          <p:nvPr/>
        </p:nvSpPr>
        <p:spPr>
          <a:xfrm>
            <a:off x="2806663" y="4561375"/>
            <a:ext cx="1221000" cy="5334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5+ Application Pipeline</a:t>
            </a:r>
            <a:r>
              <a:rPr lang="en" sz="800" b="1">
                <a:latin typeface="Century Gothic"/>
                <a:ea typeface="Century Gothic"/>
                <a:cs typeface="Century Gothic"/>
                <a:sym typeface="Century Gothic"/>
              </a:rPr>
              <a:t> (2)</a:t>
            </a:r>
            <a:endParaRPr sz="800" b="1">
              <a:latin typeface="Century Gothic"/>
              <a:ea typeface="Century Gothic"/>
              <a:cs typeface="Century Gothic"/>
              <a:sym typeface="Century Gothic"/>
            </a:endParaRPr>
          </a:p>
        </p:txBody>
      </p:sp>
      <p:sp>
        <p:nvSpPr>
          <p:cNvPr id="134" name="Google Shape;134;p18"/>
          <p:cNvSpPr/>
          <p:nvPr/>
        </p:nvSpPr>
        <p:spPr>
          <a:xfrm>
            <a:off x="1585788" y="4559575"/>
            <a:ext cx="1221000" cy="5334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Ad Hoc Approach </a:t>
            </a:r>
            <a:r>
              <a:rPr lang="en" sz="800" b="1">
                <a:latin typeface="Century Gothic"/>
                <a:ea typeface="Century Gothic"/>
                <a:cs typeface="Century Gothic"/>
                <a:sym typeface="Century Gothic"/>
              </a:rPr>
              <a:t>(1)</a:t>
            </a:r>
            <a:endParaRPr sz="800" b="1">
              <a:latin typeface="Century Gothic"/>
              <a:ea typeface="Century Gothic"/>
              <a:cs typeface="Century Gothic"/>
              <a:sym typeface="Century Gothic"/>
            </a:endParaRPr>
          </a:p>
        </p:txBody>
      </p:sp>
      <p:sp>
        <p:nvSpPr>
          <p:cNvPr id="135" name="Google Shape;135;p18"/>
          <p:cNvSpPr/>
          <p:nvPr/>
        </p:nvSpPr>
        <p:spPr>
          <a:xfrm>
            <a:off x="4027538" y="4561375"/>
            <a:ext cx="1169700" cy="5334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10+ Application Pipeline </a:t>
            </a:r>
            <a:r>
              <a:rPr lang="en" sz="800" b="1">
                <a:latin typeface="Century Gothic"/>
                <a:ea typeface="Century Gothic"/>
                <a:cs typeface="Century Gothic"/>
                <a:sym typeface="Century Gothic"/>
              </a:rPr>
              <a:t>(3)</a:t>
            </a:r>
            <a:endParaRPr sz="800" b="1">
              <a:latin typeface="Century Gothic"/>
              <a:ea typeface="Century Gothic"/>
              <a:cs typeface="Century Gothic"/>
              <a:sym typeface="Century Gothic"/>
            </a:endParaRPr>
          </a:p>
        </p:txBody>
      </p:sp>
      <p:sp>
        <p:nvSpPr>
          <p:cNvPr id="136" name="Google Shape;136;p18"/>
          <p:cNvSpPr/>
          <p:nvPr/>
        </p:nvSpPr>
        <p:spPr>
          <a:xfrm>
            <a:off x="5199613" y="4561375"/>
            <a:ext cx="1196100" cy="5334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20+ Application Pipeline and Active Opportunity Generation </a:t>
            </a:r>
            <a:r>
              <a:rPr lang="en" sz="800" b="1">
                <a:latin typeface="Century Gothic"/>
                <a:ea typeface="Century Gothic"/>
                <a:cs typeface="Century Gothic"/>
                <a:sym typeface="Century Gothic"/>
              </a:rPr>
              <a:t>(4)</a:t>
            </a:r>
            <a:endParaRPr sz="800" b="1">
              <a:latin typeface="Century Gothic"/>
              <a:ea typeface="Century Gothic"/>
              <a:cs typeface="Century Gothic"/>
              <a:sym typeface="Century Gothic"/>
            </a:endParaRPr>
          </a:p>
        </p:txBody>
      </p:sp>
      <p:sp>
        <p:nvSpPr>
          <p:cNvPr id="137" name="Google Shape;137;p18"/>
          <p:cNvSpPr/>
          <p:nvPr/>
        </p:nvSpPr>
        <p:spPr>
          <a:xfrm>
            <a:off x="6394038" y="4561375"/>
            <a:ext cx="1221000" cy="5334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30+ Application Pipeline &amp; Multi-Customer Demand </a:t>
            </a:r>
            <a:r>
              <a:rPr lang="en" sz="800" b="1">
                <a:latin typeface="Century Gothic"/>
                <a:ea typeface="Century Gothic"/>
                <a:cs typeface="Century Gothic"/>
                <a:sym typeface="Century Gothic"/>
              </a:rPr>
              <a:t>(5)</a:t>
            </a:r>
            <a:endParaRPr sz="800" b="1">
              <a:latin typeface="Century Gothic"/>
              <a:ea typeface="Century Gothic"/>
              <a:cs typeface="Century Gothic"/>
              <a:sym typeface="Century Gothic"/>
            </a:endParaRPr>
          </a:p>
        </p:txBody>
      </p:sp>
      <p:sp>
        <p:nvSpPr>
          <p:cNvPr id="138" name="Google Shape;138;p18"/>
          <p:cNvSpPr/>
          <p:nvPr/>
        </p:nvSpPr>
        <p:spPr>
          <a:xfrm>
            <a:off x="187938" y="4559725"/>
            <a:ext cx="1397700" cy="5334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chemeClr val="dk1"/>
                </a:solidFill>
                <a:latin typeface="Century Gothic"/>
                <a:ea typeface="Century Gothic"/>
                <a:cs typeface="Century Gothic"/>
                <a:sym typeface="Century Gothic"/>
              </a:rPr>
              <a:t>Opportunity Identification</a:t>
            </a:r>
            <a:endParaRPr sz="900" b="1">
              <a:latin typeface="Century Gothic"/>
              <a:ea typeface="Century Gothic"/>
              <a:cs typeface="Century Gothic"/>
              <a:sym typeface="Century Gothic"/>
            </a:endParaRPr>
          </a:p>
        </p:txBody>
      </p:sp>
      <p:sp>
        <p:nvSpPr>
          <p:cNvPr id="139" name="Google Shape;139;p18" descr="Color block - grey " title="Color block - grey "/>
          <p:cNvSpPr/>
          <p:nvPr/>
        </p:nvSpPr>
        <p:spPr>
          <a:xfrm>
            <a:off x="2806655" y="5819578"/>
            <a:ext cx="12210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latin typeface="Century Gothic"/>
              <a:ea typeface="Century Gothic"/>
              <a:cs typeface="Century Gothic"/>
              <a:sym typeface="Century Gothic"/>
            </a:endParaRPr>
          </a:p>
        </p:txBody>
      </p:sp>
      <p:sp>
        <p:nvSpPr>
          <p:cNvPr id="140" name="Google Shape;140;p18" descr="Color block - grey " title="Color block - grey "/>
          <p:cNvSpPr/>
          <p:nvPr/>
        </p:nvSpPr>
        <p:spPr>
          <a:xfrm>
            <a:off x="4027526" y="5819578"/>
            <a:ext cx="12210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latin typeface="Century Gothic"/>
              <a:ea typeface="Century Gothic"/>
              <a:cs typeface="Century Gothic"/>
              <a:sym typeface="Century Gothic"/>
            </a:endParaRPr>
          </a:p>
        </p:txBody>
      </p:sp>
      <p:sp>
        <p:nvSpPr>
          <p:cNvPr id="141" name="Google Shape;141;p18"/>
          <p:cNvSpPr/>
          <p:nvPr/>
        </p:nvSpPr>
        <p:spPr>
          <a:xfrm>
            <a:off x="5199613" y="5819575"/>
            <a:ext cx="1196100" cy="3522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On-Prem Enterprise Platform</a:t>
            </a:r>
            <a:r>
              <a:rPr lang="en" sz="800" b="1">
                <a:latin typeface="Century Gothic"/>
                <a:ea typeface="Century Gothic"/>
                <a:cs typeface="Century Gothic"/>
                <a:sym typeface="Century Gothic"/>
              </a:rPr>
              <a:t> (4)</a:t>
            </a:r>
            <a:endParaRPr sz="800" b="1">
              <a:latin typeface="Century Gothic"/>
              <a:ea typeface="Century Gothic"/>
              <a:cs typeface="Century Gothic"/>
              <a:sym typeface="Century Gothic"/>
            </a:endParaRPr>
          </a:p>
        </p:txBody>
      </p:sp>
      <p:sp>
        <p:nvSpPr>
          <p:cNvPr id="142" name="Google Shape;142;p18" descr="color block - white " title="color block - white "/>
          <p:cNvSpPr/>
          <p:nvPr/>
        </p:nvSpPr>
        <p:spPr>
          <a:xfrm>
            <a:off x="2806650" y="7192975"/>
            <a:ext cx="1221000" cy="338700"/>
          </a:xfrm>
          <a:prstGeom prst="rect">
            <a:avLst/>
          </a:prstGeom>
          <a:solidFill>
            <a:schemeClr val="lt1"/>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latin typeface="Century Gothic"/>
              <a:ea typeface="Century Gothic"/>
              <a:cs typeface="Century Gothic"/>
              <a:sym typeface="Century Gothic"/>
            </a:endParaRPr>
          </a:p>
        </p:txBody>
      </p:sp>
      <p:sp>
        <p:nvSpPr>
          <p:cNvPr id="143" name="Google Shape;143;p18" descr="color block - white " title="color block - white "/>
          <p:cNvSpPr/>
          <p:nvPr/>
        </p:nvSpPr>
        <p:spPr>
          <a:xfrm>
            <a:off x="1585775" y="7192975"/>
            <a:ext cx="1221000" cy="3387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latin typeface="Century Gothic"/>
              <a:ea typeface="Century Gothic"/>
              <a:cs typeface="Century Gothic"/>
              <a:sym typeface="Century Gothic"/>
            </a:endParaRPr>
          </a:p>
        </p:txBody>
      </p:sp>
      <p:sp>
        <p:nvSpPr>
          <p:cNvPr id="144" name="Google Shape;144;p18"/>
          <p:cNvSpPr/>
          <p:nvPr/>
        </p:nvSpPr>
        <p:spPr>
          <a:xfrm>
            <a:off x="5199600" y="7192975"/>
            <a:ext cx="1221000" cy="3387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002060"/>
                </a:solidFill>
                <a:latin typeface="Century Gothic"/>
                <a:ea typeface="Century Gothic"/>
                <a:cs typeface="Century Gothic"/>
                <a:sym typeface="Century Gothic"/>
              </a:rPr>
              <a:t>No </a:t>
            </a:r>
            <a:r>
              <a:rPr lang="en" sz="800" b="1">
                <a:solidFill>
                  <a:srgbClr val="002060"/>
                </a:solidFill>
                <a:latin typeface="Century Gothic"/>
                <a:ea typeface="Century Gothic"/>
                <a:cs typeface="Century Gothic"/>
                <a:sym typeface="Century Gothic"/>
              </a:rPr>
              <a:t>(0)</a:t>
            </a:r>
            <a:endParaRPr sz="800">
              <a:solidFill>
                <a:srgbClr val="002060"/>
              </a:solidFill>
              <a:latin typeface="Century Gothic"/>
              <a:ea typeface="Century Gothic"/>
              <a:cs typeface="Century Gothic"/>
              <a:sym typeface="Century Gothic"/>
            </a:endParaRPr>
          </a:p>
        </p:txBody>
      </p:sp>
      <p:sp>
        <p:nvSpPr>
          <p:cNvPr id="145" name="Google Shape;145;p18" descr="Yes (5)&#10;" title="Yes (5)"/>
          <p:cNvSpPr/>
          <p:nvPr/>
        </p:nvSpPr>
        <p:spPr>
          <a:xfrm>
            <a:off x="6394050" y="7192975"/>
            <a:ext cx="1221000" cy="3387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002060"/>
                </a:solidFill>
                <a:latin typeface="Century Gothic"/>
                <a:ea typeface="Century Gothic"/>
                <a:cs typeface="Century Gothic"/>
                <a:sym typeface="Century Gothic"/>
              </a:rPr>
              <a:t>Yes </a:t>
            </a:r>
            <a:r>
              <a:rPr lang="en" sz="800" b="1">
                <a:solidFill>
                  <a:srgbClr val="002060"/>
                </a:solidFill>
                <a:latin typeface="Century Gothic"/>
                <a:ea typeface="Century Gothic"/>
                <a:cs typeface="Century Gothic"/>
                <a:sym typeface="Century Gothic"/>
              </a:rPr>
              <a:t>(5)</a:t>
            </a:r>
            <a:endParaRPr sz="800">
              <a:solidFill>
                <a:srgbClr val="002060"/>
              </a:solidFill>
              <a:latin typeface="Century Gothic"/>
              <a:ea typeface="Century Gothic"/>
              <a:cs typeface="Century Gothic"/>
              <a:sym typeface="Century Gothic"/>
            </a:endParaRPr>
          </a:p>
        </p:txBody>
      </p:sp>
      <p:sp>
        <p:nvSpPr>
          <p:cNvPr id="146" name="Google Shape;146;p18"/>
          <p:cNvSpPr/>
          <p:nvPr/>
        </p:nvSpPr>
        <p:spPr>
          <a:xfrm>
            <a:off x="187950" y="7192975"/>
            <a:ext cx="1397700" cy="3387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latin typeface="Century Gothic"/>
                <a:ea typeface="Century Gothic"/>
                <a:cs typeface="Century Gothic"/>
                <a:sym typeface="Century Gothic"/>
              </a:rPr>
              <a:t>Intelligent Automation Features</a:t>
            </a:r>
            <a:endParaRPr sz="900" b="1">
              <a:latin typeface="Century Gothic"/>
              <a:ea typeface="Century Gothic"/>
              <a:cs typeface="Century Gothic"/>
              <a:sym typeface="Century Gothic"/>
            </a:endParaRPr>
          </a:p>
        </p:txBody>
      </p:sp>
      <p:sp>
        <p:nvSpPr>
          <p:cNvPr id="147" name="Google Shape;147;p18"/>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148" name="Google Shape;148;p18"/>
          <p:cNvSpPr/>
          <p:nvPr/>
        </p:nvSpPr>
        <p:spPr>
          <a:xfrm>
            <a:off x="2804355" y="4215778"/>
            <a:ext cx="12210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latin typeface="Century Gothic"/>
                <a:ea typeface="Century Gothic"/>
                <a:cs typeface="Century Gothic"/>
                <a:sym typeface="Century Gothic"/>
              </a:rPr>
              <a:t>5k-50k Program Cumulative</a:t>
            </a:r>
            <a:r>
              <a:rPr lang="en" sz="800" b="1">
                <a:latin typeface="Century Gothic"/>
                <a:ea typeface="Century Gothic"/>
                <a:cs typeface="Century Gothic"/>
                <a:sym typeface="Century Gothic"/>
              </a:rPr>
              <a:t> (5)</a:t>
            </a:r>
            <a:endParaRPr sz="800" b="1">
              <a:latin typeface="Century Gothic"/>
              <a:ea typeface="Century Gothic"/>
              <a:cs typeface="Century Gothic"/>
              <a:sym typeface="Century Gothic"/>
            </a:endParaRPr>
          </a:p>
        </p:txBody>
      </p:sp>
      <p:sp>
        <p:nvSpPr>
          <p:cNvPr id="149" name="Google Shape;149;p18"/>
          <p:cNvSpPr/>
          <p:nvPr/>
        </p:nvSpPr>
        <p:spPr>
          <a:xfrm>
            <a:off x="1583485" y="4215778"/>
            <a:ext cx="12210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latin typeface="Century Gothic"/>
                <a:ea typeface="Century Gothic"/>
                <a:cs typeface="Century Gothic"/>
                <a:sym typeface="Century Gothic"/>
              </a:rPr>
              <a:t>0-5k Program Cumulative </a:t>
            </a:r>
            <a:r>
              <a:rPr lang="en" sz="800" b="1">
                <a:latin typeface="Century Gothic"/>
                <a:ea typeface="Century Gothic"/>
                <a:cs typeface="Century Gothic"/>
                <a:sym typeface="Century Gothic"/>
              </a:rPr>
              <a:t>(0)</a:t>
            </a:r>
            <a:endParaRPr sz="800" b="1">
              <a:latin typeface="Century Gothic"/>
              <a:ea typeface="Century Gothic"/>
              <a:cs typeface="Century Gothic"/>
              <a:sym typeface="Century Gothic"/>
            </a:endParaRPr>
          </a:p>
        </p:txBody>
      </p:sp>
      <p:sp>
        <p:nvSpPr>
          <p:cNvPr id="150" name="Google Shape;150;p18"/>
          <p:cNvSpPr/>
          <p:nvPr/>
        </p:nvSpPr>
        <p:spPr>
          <a:xfrm>
            <a:off x="4025226" y="4215778"/>
            <a:ext cx="12210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latin typeface="Century Gothic"/>
                <a:ea typeface="Century Gothic"/>
                <a:cs typeface="Century Gothic"/>
                <a:sym typeface="Century Gothic"/>
              </a:rPr>
              <a:t>50k-150k Program Cumulative </a:t>
            </a:r>
            <a:r>
              <a:rPr lang="en" sz="800" b="1">
                <a:latin typeface="Century Gothic"/>
                <a:ea typeface="Century Gothic"/>
                <a:cs typeface="Century Gothic"/>
                <a:sym typeface="Century Gothic"/>
              </a:rPr>
              <a:t>(10)</a:t>
            </a:r>
            <a:endParaRPr sz="800" b="1">
              <a:latin typeface="Century Gothic"/>
              <a:ea typeface="Century Gothic"/>
              <a:cs typeface="Century Gothic"/>
              <a:sym typeface="Century Gothic"/>
            </a:endParaRPr>
          </a:p>
        </p:txBody>
      </p:sp>
      <p:sp>
        <p:nvSpPr>
          <p:cNvPr id="151" name="Google Shape;151;p18"/>
          <p:cNvSpPr/>
          <p:nvPr/>
        </p:nvSpPr>
        <p:spPr>
          <a:xfrm>
            <a:off x="5197312" y="4215778"/>
            <a:ext cx="12210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latin typeface="Century Gothic"/>
                <a:ea typeface="Century Gothic"/>
                <a:cs typeface="Century Gothic"/>
                <a:sym typeface="Century Gothic"/>
              </a:rPr>
              <a:t>150k-300k Program Cumulative </a:t>
            </a:r>
            <a:r>
              <a:rPr lang="en" sz="800" b="1">
                <a:latin typeface="Century Gothic"/>
                <a:ea typeface="Century Gothic"/>
                <a:cs typeface="Century Gothic"/>
                <a:sym typeface="Century Gothic"/>
              </a:rPr>
              <a:t>(15)</a:t>
            </a:r>
            <a:endParaRPr sz="800" b="1">
              <a:latin typeface="Century Gothic"/>
              <a:ea typeface="Century Gothic"/>
              <a:cs typeface="Century Gothic"/>
              <a:sym typeface="Century Gothic"/>
            </a:endParaRPr>
          </a:p>
        </p:txBody>
      </p:sp>
      <p:sp>
        <p:nvSpPr>
          <p:cNvPr id="152" name="Google Shape;152;p18"/>
          <p:cNvSpPr/>
          <p:nvPr/>
        </p:nvSpPr>
        <p:spPr>
          <a:xfrm>
            <a:off x="6391738" y="4215778"/>
            <a:ext cx="12210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latin typeface="Century Gothic"/>
                <a:ea typeface="Century Gothic"/>
                <a:cs typeface="Century Gothic"/>
                <a:sym typeface="Century Gothic"/>
              </a:rPr>
              <a:t>300k+ Program Cumulative </a:t>
            </a:r>
            <a:r>
              <a:rPr lang="en" sz="800" b="1">
                <a:latin typeface="Century Gothic"/>
                <a:ea typeface="Century Gothic"/>
                <a:cs typeface="Century Gothic"/>
                <a:sym typeface="Century Gothic"/>
              </a:rPr>
              <a:t>(20)</a:t>
            </a:r>
            <a:endParaRPr sz="800" b="1">
              <a:latin typeface="Century Gothic"/>
              <a:ea typeface="Century Gothic"/>
              <a:cs typeface="Century Gothic"/>
              <a:sym typeface="Century Gothic"/>
            </a:endParaRPr>
          </a:p>
        </p:txBody>
      </p:sp>
      <p:sp>
        <p:nvSpPr>
          <p:cNvPr id="153" name="Google Shape;153;p18"/>
          <p:cNvSpPr/>
          <p:nvPr/>
        </p:nvSpPr>
        <p:spPr>
          <a:xfrm>
            <a:off x="2807025" y="5439325"/>
            <a:ext cx="1221000" cy="3795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latin typeface="Century Gothic"/>
                <a:ea typeface="Century Gothic"/>
                <a:cs typeface="Century Gothic"/>
                <a:sym typeface="Century Gothic"/>
              </a:rPr>
              <a:t>Processes Automated for Office-Level Units</a:t>
            </a:r>
            <a:r>
              <a:rPr lang="en" sz="700" b="1">
                <a:latin typeface="Century Gothic"/>
                <a:ea typeface="Century Gothic"/>
                <a:cs typeface="Century Gothic"/>
                <a:sym typeface="Century Gothic"/>
              </a:rPr>
              <a:t> (2)</a:t>
            </a:r>
            <a:endParaRPr sz="800" b="1">
              <a:latin typeface="Century Gothic"/>
              <a:ea typeface="Century Gothic"/>
              <a:cs typeface="Century Gothic"/>
              <a:sym typeface="Century Gothic"/>
            </a:endParaRPr>
          </a:p>
        </p:txBody>
      </p:sp>
      <p:sp>
        <p:nvSpPr>
          <p:cNvPr id="154" name="Google Shape;154;p18"/>
          <p:cNvSpPr/>
          <p:nvPr/>
        </p:nvSpPr>
        <p:spPr>
          <a:xfrm>
            <a:off x="6395588" y="5092975"/>
            <a:ext cx="12210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latin typeface="Century Gothic"/>
                <a:ea typeface="Century Gothic"/>
                <a:cs typeface="Century Gothic"/>
                <a:sym typeface="Century Gothic"/>
              </a:rPr>
              <a:t>Advanced PI Capability </a:t>
            </a:r>
            <a:r>
              <a:rPr lang="en" sz="800" b="1">
                <a:latin typeface="Century Gothic"/>
                <a:ea typeface="Century Gothic"/>
                <a:cs typeface="Century Gothic"/>
                <a:sym typeface="Century Gothic"/>
              </a:rPr>
              <a:t>(5)</a:t>
            </a:r>
            <a:endParaRPr sz="800" b="1">
              <a:latin typeface="Century Gothic"/>
              <a:ea typeface="Century Gothic"/>
              <a:cs typeface="Century Gothic"/>
              <a:sym typeface="Century Gothic"/>
            </a:endParaRPr>
          </a:p>
        </p:txBody>
      </p:sp>
      <p:sp>
        <p:nvSpPr>
          <p:cNvPr id="155" name="Google Shape;155;p18"/>
          <p:cNvSpPr/>
          <p:nvPr/>
        </p:nvSpPr>
        <p:spPr>
          <a:xfrm>
            <a:off x="187950" y="5092975"/>
            <a:ext cx="13926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900" b="1">
                <a:solidFill>
                  <a:schemeClr val="dk1"/>
                </a:solidFill>
                <a:latin typeface="Century Gothic"/>
                <a:ea typeface="Century Gothic"/>
                <a:cs typeface="Century Gothic"/>
                <a:sym typeface="Century Gothic"/>
              </a:rPr>
              <a:t>Process Improvement</a:t>
            </a:r>
            <a:endParaRPr sz="900" b="1">
              <a:solidFill>
                <a:schemeClr val="dk1"/>
              </a:solidFill>
              <a:latin typeface="Century Gothic"/>
              <a:ea typeface="Century Gothic"/>
              <a:cs typeface="Century Gothic"/>
              <a:sym typeface="Century Gothic"/>
            </a:endParaRPr>
          </a:p>
        </p:txBody>
      </p:sp>
      <p:sp>
        <p:nvSpPr>
          <p:cNvPr id="156" name="Google Shape;156;p18"/>
          <p:cNvSpPr/>
          <p:nvPr/>
        </p:nvSpPr>
        <p:spPr>
          <a:xfrm>
            <a:off x="4023550" y="5819575"/>
            <a:ext cx="1169700" cy="34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VDI Attended Automations </a:t>
            </a:r>
            <a:r>
              <a:rPr lang="en" sz="800" b="1">
                <a:latin typeface="Century Gothic"/>
                <a:ea typeface="Century Gothic"/>
                <a:cs typeface="Century Gothic"/>
                <a:sym typeface="Century Gothic"/>
              </a:rPr>
              <a:t>(3)</a:t>
            </a:r>
            <a:endParaRPr sz="800" b="1">
              <a:latin typeface="Century Gothic"/>
              <a:ea typeface="Century Gothic"/>
              <a:cs typeface="Century Gothic"/>
              <a:sym typeface="Century Gothic"/>
            </a:endParaRPr>
          </a:p>
        </p:txBody>
      </p:sp>
      <p:sp>
        <p:nvSpPr>
          <p:cNvPr id="157" name="Google Shape;157;p18"/>
          <p:cNvSpPr/>
          <p:nvPr/>
        </p:nvSpPr>
        <p:spPr>
          <a:xfrm>
            <a:off x="2802674" y="5819575"/>
            <a:ext cx="1192200" cy="34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800">
                <a:latin typeface="Century Gothic"/>
                <a:ea typeface="Century Gothic"/>
                <a:cs typeface="Century Gothic"/>
                <a:sym typeface="Century Gothic"/>
              </a:rPr>
              <a:t>Pilot Desktop Automations</a:t>
            </a:r>
            <a:r>
              <a:rPr lang="en" sz="800" b="1">
                <a:latin typeface="Century Gothic"/>
                <a:ea typeface="Century Gothic"/>
                <a:cs typeface="Century Gothic"/>
                <a:sym typeface="Century Gothic"/>
              </a:rPr>
              <a:t> (1)</a:t>
            </a:r>
            <a:endParaRPr sz="800" b="1">
              <a:latin typeface="Century Gothic"/>
              <a:ea typeface="Century Gothic"/>
              <a:cs typeface="Century Gothic"/>
              <a:sym typeface="Century Gothic"/>
            </a:endParaRPr>
          </a:p>
        </p:txBody>
      </p:sp>
      <p:sp>
        <p:nvSpPr>
          <p:cNvPr id="158" name="Google Shape;158;p18"/>
          <p:cNvSpPr/>
          <p:nvPr/>
        </p:nvSpPr>
        <p:spPr>
          <a:xfrm>
            <a:off x="190750" y="5819575"/>
            <a:ext cx="13977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900" b="1">
                <a:solidFill>
                  <a:schemeClr val="dk1"/>
                </a:solidFill>
                <a:latin typeface="Century Gothic"/>
                <a:ea typeface="Century Gothic"/>
                <a:cs typeface="Century Gothic"/>
                <a:sym typeface="Century Gothic"/>
              </a:rPr>
              <a:t>Production Environment</a:t>
            </a:r>
            <a:endParaRPr sz="900" b="1">
              <a:solidFill>
                <a:schemeClr val="dk1"/>
              </a:solidFill>
              <a:latin typeface="Century Gothic"/>
              <a:ea typeface="Century Gothic"/>
              <a:cs typeface="Century Gothic"/>
              <a:sym typeface="Century Gothic"/>
            </a:endParaRPr>
          </a:p>
        </p:txBody>
      </p:sp>
      <p:sp>
        <p:nvSpPr>
          <p:cNvPr id="159" name="Google Shape;159;p18"/>
          <p:cNvSpPr/>
          <p:nvPr/>
        </p:nvSpPr>
        <p:spPr>
          <a:xfrm>
            <a:off x="2804350" y="6163375"/>
            <a:ext cx="1221000" cy="104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RPA Software ATO / Approval, Using PII on Ad hoc Basis, and Human User Credentials</a:t>
            </a:r>
            <a:r>
              <a:rPr lang="en" sz="800" b="1">
                <a:latin typeface="Century Gothic"/>
                <a:ea typeface="Century Gothic"/>
                <a:cs typeface="Century Gothic"/>
                <a:sym typeface="Century Gothic"/>
              </a:rPr>
              <a:t> (3)</a:t>
            </a:r>
            <a:endParaRPr sz="800" b="1">
              <a:latin typeface="Century Gothic"/>
              <a:ea typeface="Century Gothic"/>
              <a:cs typeface="Century Gothic"/>
              <a:sym typeface="Century Gothic"/>
            </a:endParaRPr>
          </a:p>
        </p:txBody>
      </p:sp>
      <p:sp>
        <p:nvSpPr>
          <p:cNvPr id="160" name="Google Shape;160;p18"/>
          <p:cNvSpPr/>
          <p:nvPr/>
        </p:nvSpPr>
        <p:spPr>
          <a:xfrm>
            <a:off x="1583475" y="6163375"/>
            <a:ext cx="1221000" cy="1029600"/>
          </a:xfrm>
          <a:prstGeom prst="rect">
            <a:avLst/>
          </a:prstGeom>
          <a:no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Pilot Security Approvals and Publicly Available Data </a:t>
            </a:r>
            <a:r>
              <a:rPr lang="en" sz="800" b="1">
                <a:latin typeface="Century Gothic"/>
                <a:ea typeface="Century Gothic"/>
                <a:cs typeface="Century Gothic"/>
                <a:sym typeface="Century Gothic"/>
              </a:rPr>
              <a:t>(0)</a:t>
            </a:r>
            <a:endParaRPr sz="800" b="1">
              <a:latin typeface="Century Gothic"/>
              <a:ea typeface="Century Gothic"/>
              <a:cs typeface="Century Gothic"/>
              <a:sym typeface="Century Gothic"/>
            </a:endParaRPr>
          </a:p>
        </p:txBody>
      </p:sp>
      <p:sp>
        <p:nvSpPr>
          <p:cNvPr id="161" name="Google Shape;161;p18"/>
          <p:cNvSpPr/>
          <p:nvPr/>
        </p:nvSpPr>
        <p:spPr>
          <a:xfrm>
            <a:off x="4025225" y="6163375"/>
            <a:ext cx="1169700" cy="1029600"/>
          </a:xfrm>
          <a:prstGeom prst="rect">
            <a:avLst/>
          </a:prstGeom>
          <a:no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RPA Software &amp; Enterprise Platform ATO / Approval, Standard Approach to Using PII, and 25%+ Unattended Automations </a:t>
            </a:r>
            <a:r>
              <a:rPr lang="en" sz="800" b="1">
                <a:latin typeface="Century Gothic"/>
                <a:ea typeface="Century Gothic"/>
                <a:cs typeface="Century Gothic"/>
                <a:sym typeface="Century Gothic"/>
              </a:rPr>
              <a:t>(5)</a:t>
            </a:r>
            <a:endParaRPr sz="800" b="1">
              <a:latin typeface="Century Gothic"/>
              <a:ea typeface="Century Gothic"/>
              <a:cs typeface="Century Gothic"/>
              <a:sym typeface="Century Gothic"/>
            </a:endParaRPr>
          </a:p>
        </p:txBody>
      </p:sp>
      <p:sp>
        <p:nvSpPr>
          <p:cNvPr id="162" name="Google Shape;162;p18"/>
          <p:cNvSpPr/>
          <p:nvPr/>
        </p:nvSpPr>
        <p:spPr>
          <a:xfrm>
            <a:off x="5197300" y="6163375"/>
            <a:ext cx="1192200" cy="10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RPA Software &amp; Enterprise Platform ATO / Approval, Standard Approach to Using PII, and 50%+ Unattended Automations </a:t>
            </a:r>
            <a:r>
              <a:rPr lang="en" sz="800" b="1">
                <a:latin typeface="Century Gothic"/>
                <a:ea typeface="Century Gothic"/>
                <a:cs typeface="Century Gothic"/>
                <a:sym typeface="Century Gothic"/>
              </a:rPr>
              <a:t>(7)</a:t>
            </a:r>
            <a:endParaRPr sz="800" b="1">
              <a:latin typeface="Century Gothic"/>
              <a:ea typeface="Century Gothic"/>
              <a:cs typeface="Century Gothic"/>
              <a:sym typeface="Century Gothic"/>
            </a:endParaRPr>
          </a:p>
        </p:txBody>
      </p:sp>
      <p:sp>
        <p:nvSpPr>
          <p:cNvPr id="163" name="Google Shape;163;p18"/>
          <p:cNvSpPr/>
          <p:nvPr/>
        </p:nvSpPr>
        <p:spPr>
          <a:xfrm>
            <a:off x="6391751" y="6163375"/>
            <a:ext cx="1215600" cy="104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Century Gothic"/>
                <a:ea typeface="Century Gothic"/>
                <a:cs typeface="Century Gothic"/>
                <a:sym typeface="Century Gothic"/>
              </a:rPr>
              <a:t>RPA Software &amp; Enterprise Platform ATO / Approval, Standard Approach to Using PII, and 75%+ Unattended Automations</a:t>
            </a:r>
            <a:r>
              <a:rPr lang="en" sz="800" b="1">
                <a:latin typeface="Century Gothic"/>
                <a:ea typeface="Century Gothic"/>
                <a:cs typeface="Century Gothic"/>
                <a:sym typeface="Century Gothic"/>
              </a:rPr>
              <a:t> (10)</a:t>
            </a:r>
            <a:endParaRPr sz="800" b="1">
              <a:latin typeface="Century Gothic"/>
              <a:ea typeface="Century Gothic"/>
              <a:cs typeface="Century Gothic"/>
              <a:sym typeface="Century Gothic"/>
            </a:endParaRPr>
          </a:p>
        </p:txBody>
      </p:sp>
      <p:sp>
        <p:nvSpPr>
          <p:cNvPr id="164" name="Google Shape;164;p18"/>
          <p:cNvSpPr/>
          <p:nvPr/>
        </p:nvSpPr>
        <p:spPr>
          <a:xfrm>
            <a:off x="190750" y="6163375"/>
            <a:ext cx="1392600" cy="1029600"/>
          </a:xfrm>
          <a:prstGeom prst="rect">
            <a:avLst/>
          </a:prstGeom>
          <a:no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latin typeface="Century Gothic"/>
                <a:ea typeface="Century Gothic"/>
                <a:cs typeface="Century Gothic"/>
                <a:sym typeface="Century Gothic"/>
              </a:rPr>
              <a:t>Security and Technology</a:t>
            </a:r>
            <a:endParaRPr sz="900" b="1">
              <a:latin typeface="Century Gothic"/>
              <a:ea typeface="Century Gothic"/>
              <a:cs typeface="Century Gothic"/>
              <a:sym typeface="Century Gothic"/>
            </a:endParaRPr>
          </a:p>
        </p:txBody>
      </p:sp>
      <p:sp>
        <p:nvSpPr>
          <p:cNvPr id="165" name="Google Shape;165;p18" descr="line around box" title="line around box"/>
          <p:cNvSpPr/>
          <p:nvPr/>
        </p:nvSpPr>
        <p:spPr>
          <a:xfrm>
            <a:off x="140975" y="7677075"/>
            <a:ext cx="3900300" cy="17907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8"/>
          <p:cNvSpPr/>
          <p:nvPr/>
        </p:nvSpPr>
        <p:spPr>
          <a:xfrm>
            <a:off x="1624275" y="8851225"/>
            <a:ext cx="1075800" cy="3033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002060"/>
                </a:solidFill>
                <a:latin typeface="Century Gothic"/>
                <a:ea typeface="Century Gothic"/>
                <a:cs typeface="Century Gothic"/>
                <a:sym typeface="Century Gothic"/>
              </a:rPr>
              <a:t>No </a:t>
            </a:r>
            <a:r>
              <a:rPr lang="en" sz="800" b="1">
                <a:solidFill>
                  <a:srgbClr val="002060"/>
                </a:solidFill>
                <a:latin typeface="Century Gothic"/>
                <a:ea typeface="Century Gothic"/>
                <a:cs typeface="Century Gothic"/>
                <a:sym typeface="Century Gothic"/>
              </a:rPr>
              <a:t>(0)</a:t>
            </a:r>
            <a:endParaRPr sz="800" b="1">
              <a:solidFill>
                <a:srgbClr val="002060"/>
              </a:solidFill>
              <a:latin typeface="Century Gothic"/>
              <a:ea typeface="Century Gothic"/>
              <a:cs typeface="Century Gothic"/>
              <a:sym typeface="Century Gothic"/>
            </a:endParaRPr>
          </a:p>
        </p:txBody>
      </p:sp>
      <p:sp>
        <p:nvSpPr>
          <p:cNvPr id="167" name="Google Shape;167;p18"/>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sp>
        <p:nvSpPr>
          <p:cNvPr id="168" name="Google Shape;168;p18"/>
          <p:cNvSpPr/>
          <p:nvPr/>
        </p:nvSpPr>
        <p:spPr>
          <a:xfrm>
            <a:off x="1601925" y="8198200"/>
            <a:ext cx="1075800" cy="3033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solidFill>
                  <a:srgbClr val="002060"/>
                </a:solidFill>
                <a:latin typeface="Century Gothic"/>
                <a:ea typeface="Century Gothic"/>
                <a:cs typeface="Century Gothic"/>
                <a:sym typeface="Century Gothic"/>
              </a:rPr>
              <a:t>No </a:t>
            </a:r>
            <a:r>
              <a:rPr lang="en" sz="800" b="1">
                <a:solidFill>
                  <a:srgbClr val="002060"/>
                </a:solidFill>
                <a:latin typeface="Century Gothic"/>
                <a:ea typeface="Century Gothic"/>
                <a:cs typeface="Century Gothic"/>
                <a:sym typeface="Century Gothic"/>
              </a:rPr>
              <a:t>(0)</a:t>
            </a:r>
            <a:endParaRPr sz="800" b="1">
              <a:solidFill>
                <a:srgbClr val="002060"/>
              </a:solidFill>
              <a:latin typeface="Century Gothic"/>
              <a:ea typeface="Century Gothic"/>
              <a:cs typeface="Century Gothic"/>
              <a:sym typeface="Century Gothic"/>
            </a:endParaRPr>
          </a:p>
        </p:txBody>
      </p:sp>
      <p:sp>
        <p:nvSpPr>
          <p:cNvPr id="169" name="Google Shape;169;p18"/>
          <p:cNvSpPr/>
          <p:nvPr/>
        </p:nvSpPr>
        <p:spPr>
          <a:xfrm>
            <a:off x="2680675" y="8198200"/>
            <a:ext cx="1233300" cy="3672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solidFill>
                  <a:srgbClr val="002060"/>
                </a:solidFill>
                <a:latin typeface="Century Gothic"/>
                <a:ea typeface="Century Gothic"/>
                <a:cs typeface="Century Gothic"/>
                <a:sym typeface="Century Gothic"/>
              </a:rPr>
              <a:t>Yes </a:t>
            </a:r>
            <a:r>
              <a:rPr lang="en" sz="800" b="1">
                <a:solidFill>
                  <a:srgbClr val="002060"/>
                </a:solidFill>
                <a:latin typeface="Century Gothic"/>
                <a:ea typeface="Century Gothic"/>
                <a:cs typeface="Century Gothic"/>
                <a:sym typeface="Century Gothic"/>
              </a:rPr>
              <a:t>(5)</a:t>
            </a:r>
            <a:endParaRPr sz="800" b="1">
              <a:solidFill>
                <a:srgbClr val="002060"/>
              </a:solidFill>
              <a:latin typeface="Century Gothic"/>
              <a:ea typeface="Century Gothic"/>
              <a:cs typeface="Century Gothic"/>
              <a:sym typeface="Century Gothic"/>
            </a:endParaRPr>
          </a:p>
        </p:txBody>
      </p:sp>
      <p:sp>
        <p:nvSpPr>
          <p:cNvPr id="170" name="Google Shape;170;p18"/>
          <p:cNvSpPr/>
          <p:nvPr/>
        </p:nvSpPr>
        <p:spPr>
          <a:xfrm>
            <a:off x="2680650" y="8507425"/>
            <a:ext cx="12333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solidFill>
                  <a:srgbClr val="002060"/>
                </a:solidFill>
                <a:latin typeface="Century Gothic"/>
                <a:ea typeface="Century Gothic"/>
                <a:cs typeface="Century Gothic"/>
                <a:sym typeface="Century Gothic"/>
              </a:rPr>
              <a:t>Yes</a:t>
            </a:r>
            <a:r>
              <a:rPr lang="en" sz="800" b="1">
                <a:solidFill>
                  <a:srgbClr val="002060"/>
                </a:solidFill>
                <a:latin typeface="Century Gothic"/>
                <a:ea typeface="Century Gothic"/>
                <a:cs typeface="Century Gothic"/>
                <a:sym typeface="Century Gothic"/>
              </a:rPr>
              <a:t> (5)</a:t>
            </a:r>
            <a:endParaRPr sz="800" b="1">
              <a:solidFill>
                <a:srgbClr val="002060"/>
              </a:solidFill>
              <a:latin typeface="Century Gothic"/>
              <a:ea typeface="Century Gothic"/>
              <a:cs typeface="Century Gothic"/>
              <a:sym typeface="Century Gothic"/>
            </a:endParaRPr>
          </a:p>
        </p:txBody>
      </p:sp>
      <p:sp>
        <p:nvSpPr>
          <p:cNvPr id="171" name="Google Shape;171;p18"/>
          <p:cNvSpPr/>
          <p:nvPr/>
        </p:nvSpPr>
        <p:spPr>
          <a:xfrm>
            <a:off x="1605225" y="8507575"/>
            <a:ext cx="10758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solidFill>
                  <a:srgbClr val="002060"/>
                </a:solidFill>
                <a:latin typeface="Century Gothic"/>
                <a:ea typeface="Century Gothic"/>
                <a:cs typeface="Century Gothic"/>
                <a:sym typeface="Century Gothic"/>
              </a:rPr>
              <a:t>No </a:t>
            </a:r>
            <a:r>
              <a:rPr lang="en" sz="800" b="1">
                <a:solidFill>
                  <a:srgbClr val="002060"/>
                </a:solidFill>
                <a:latin typeface="Century Gothic"/>
                <a:ea typeface="Century Gothic"/>
                <a:cs typeface="Century Gothic"/>
                <a:sym typeface="Century Gothic"/>
              </a:rPr>
              <a:t>(0)</a:t>
            </a:r>
            <a:endParaRPr sz="800" b="1">
              <a:solidFill>
                <a:srgbClr val="002060"/>
              </a:solidFill>
              <a:latin typeface="Century Gothic"/>
              <a:ea typeface="Century Gothic"/>
              <a:cs typeface="Century Gothic"/>
              <a:sym typeface="Century Gothic"/>
            </a:endParaRPr>
          </a:p>
        </p:txBody>
      </p:sp>
      <p:sp>
        <p:nvSpPr>
          <p:cNvPr id="172" name="Google Shape;172;p18"/>
          <p:cNvSpPr/>
          <p:nvPr/>
        </p:nvSpPr>
        <p:spPr>
          <a:xfrm>
            <a:off x="2677600" y="8851225"/>
            <a:ext cx="1236300" cy="3033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solidFill>
                  <a:srgbClr val="002060"/>
                </a:solidFill>
                <a:latin typeface="Century Gothic"/>
                <a:ea typeface="Century Gothic"/>
                <a:cs typeface="Century Gothic"/>
                <a:sym typeface="Century Gothic"/>
              </a:rPr>
              <a:t>Yes </a:t>
            </a:r>
            <a:r>
              <a:rPr lang="en" sz="800" b="1">
                <a:solidFill>
                  <a:srgbClr val="002060"/>
                </a:solidFill>
                <a:latin typeface="Century Gothic"/>
                <a:ea typeface="Century Gothic"/>
                <a:cs typeface="Century Gothic"/>
                <a:sym typeface="Century Gothic"/>
              </a:rPr>
              <a:t>(5)</a:t>
            </a:r>
            <a:endParaRPr sz="800" b="1">
              <a:solidFill>
                <a:srgbClr val="002060"/>
              </a:solidFill>
              <a:latin typeface="Century Gothic"/>
              <a:ea typeface="Century Gothic"/>
              <a:cs typeface="Century Gothic"/>
              <a:sym typeface="Century Gothic"/>
            </a:endParaRPr>
          </a:p>
        </p:txBody>
      </p:sp>
      <p:sp>
        <p:nvSpPr>
          <p:cNvPr id="173" name="Google Shape;173;p18" descr="Point Value Header" title="Point Value Header"/>
          <p:cNvSpPr txBox="1"/>
          <p:nvPr/>
        </p:nvSpPr>
        <p:spPr>
          <a:xfrm>
            <a:off x="1700488" y="3486650"/>
            <a:ext cx="12156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1">
                <a:solidFill>
                  <a:schemeClr val="lt1"/>
                </a:solidFill>
                <a:latin typeface="Century Gothic"/>
                <a:ea typeface="Century Gothic"/>
                <a:cs typeface="Century Gothic"/>
                <a:sym typeface="Century Gothic"/>
              </a:rPr>
              <a:t>Point Value ( )</a:t>
            </a:r>
            <a:endParaRPr sz="1000" b="1">
              <a:solidFill>
                <a:schemeClr val="lt1"/>
              </a:solidFill>
              <a:latin typeface="Century Gothic"/>
              <a:ea typeface="Century Gothic"/>
              <a:cs typeface="Century Gothic"/>
              <a:sym typeface="Century Gothic"/>
            </a:endParaRPr>
          </a:p>
        </p:txBody>
      </p:sp>
      <p:sp>
        <p:nvSpPr>
          <p:cNvPr id="174" name="Google Shape;174;p18" descr="Maturity Component header" title="Maturity Component header"/>
          <p:cNvSpPr txBox="1"/>
          <p:nvPr/>
        </p:nvSpPr>
        <p:spPr>
          <a:xfrm>
            <a:off x="141851" y="3486650"/>
            <a:ext cx="14541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b="1">
                <a:solidFill>
                  <a:schemeClr val="lt1"/>
                </a:solidFill>
                <a:latin typeface="Century Gothic"/>
                <a:ea typeface="Century Gothic"/>
                <a:cs typeface="Century Gothic"/>
                <a:sym typeface="Century Gothic"/>
              </a:rPr>
              <a:t>Maturity Component</a:t>
            </a:r>
            <a:endParaRPr sz="1000" b="1">
              <a:solidFill>
                <a:schemeClr val="lt1"/>
              </a:solidFill>
              <a:latin typeface="Century Gothic"/>
              <a:ea typeface="Century Gothic"/>
              <a:cs typeface="Century Gothic"/>
              <a:sym typeface="Century Gothic"/>
            </a:endParaRPr>
          </a:p>
        </p:txBody>
      </p:sp>
      <p:sp>
        <p:nvSpPr>
          <p:cNvPr id="175" name="Google Shape;175;p18" descr="color block - grey " title="color block - grey "/>
          <p:cNvSpPr/>
          <p:nvPr/>
        </p:nvSpPr>
        <p:spPr>
          <a:xfrm>
            <a:off x="0" y="253425"/>
            <a:ext cx="7772400" cy="10446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4000">
              <a:solidFill>
                <a:srgbClr val="666666"/>
              </a:solidFill>
              <a:latin typeface="Century Gothic"/>
              <a:ea typeface="Century Gothic"/>
              <a:cs typeface="Century Gothic"/>
              <a:sym typeface="Century Gothic"/>
            </a:endParaRPr>
          </a:p>
        </p:txBody>
      </p:sp>
      <p:sp>
        <p:nvSpPr>
          <p:cNvPr id="176" name="Google Shape;176;p18" descr="  title box - Maturity Model Scoring" title="  title box - Maturity Model Scoring"/>
          <p:cNvSpPr>
            <a:spLocks noGrp="1"/>
          </p:cNvSpPr>
          <p:nvPr>
            <p:ph type="title" idx="4294967295"/>
          </p:nvPr>
        </p:nvSpPr>
        <p:spPr>
          <a:xfrm>
            <a:off x="0" y="310575"/>
            <a:ext cx="7219500" cy="10446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4000" b="1" i="0" u="none" strike="noStrike" kern="0" cap="none" spc="0" normalizeH="0" baseline="0" noProof="0" dirty="0">
                <a:ln>
                  <a:noFill/>
                </a:ln>
                <a:solidFill>
                  <a:srgbClr val="FF4949"/>
                </a:solidFill>
                <a:effectLst/>
                <a:uLnTx/>
                <a:uFillTx/>
                <a:latin typeface="Century Gothic"/>
                <a:ea typeface="Century Gothic"/>
                <a:cs typeface="Century Gothic"/>
                <a:sym typeface="Century Gothic"/>
              </a:rPr>
              <a:t>  Maturity Model</a:t>
            </a:r>
            <a:r>
              <a:rPr kumimoji="0" lang="en-US" sz="4000" b="1" i="0" u="none" strike="noStrike" kern="0" cap="none" spc="0" normalizeH="0" baseline="0" noProof="0" dirty="0">
                <a:ln>
                  <a:noFill/>
                </a:ln>
                <a:solidFill>
                  <a:srgbClr val="666666"/>
                </a:solidFill>
                <a:effectLst/>
                <a:uLnTx/>
                <a:uFillTx/>
                <a:latin typeface="Century Gothic"/>
                <a:ea typeface="Century Gothic"/>
                <a:cs typeface="Century Gothic"/>
                <a:sym typeface="Century Gothic"/>
              </a:rPr>
              <a:t> Scoring</a:t>
            </a:r>
            <a:endParaRPr kumimoji="0" lang="en-US" sz="4000" b="0" i="0" u="none" strike="noStrike" kern="0" cap="none" spc="0" normalizeH="0" baseline="0" noProof="0" dirty="0">
              <a:ln>
                <a:noFill/>
              </a:ln>
              <a:solidFill>
                <a:srgbClr val="666666"/>
              </a:solidFill>
              <a:effectLst/>
              <a:uLnTx/>
              <a:uFillTx/>
              <a:latin typeface="Century Gothic"/>
              <a:ea typeface="Century Gothic"/>
              <a:cs typeface="Century Gothic"/>
              <a:sym typeface="Century Gothic"/>
            </a:endParaRPr>
          </a:p>
        </p:txBody>
      </p:sp>
      <p:sp>
        <p:nvSpPr>
          <p:cNvPr id="177" name="Google Shape;177;p18"/>
          <p:cNvSpPr txBox="1"/>
          <p:nvPr/>
        </p:nvSpPr>
        <p:spPr>
          <a:xfrm>
            <a:off x="151988" y="1411475"/>
            <a:ext cx="41244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solidFill>
                  <a:srgbClr val="FF4949"/>
                </a:solidFill>
                <a:latin typeface="Century Gothic"/>
                <a:ea typeface="Century Gothic"/>
                <a:cs typeface="Century Gothic"/>
                <a:sym typeface="Century Gothic"/>
              </a:rPr>
              <a:t>FY21 FEDERAL RPA MATURITY MODEL</a:t>
            </a:r>
            <a:endParaRPr sz="1600" b="1">
              <a:solidFill>
                <a:srgbClr val="FF4949"/>
              </a:solidFill>
              <a:latin typeface="Century Gothic"/>
              <a:ea typeface="Century Gothic"/>
              <a:cs typeface="Century Gothic"/>
              <a:sym typeface="Century Gothic"/>
            </a:endParaRPr>
          </a:p>
          <a:p>
            <a:pPr marL="0" lvl="0" indent="0" algn="l" rtl="0">
              <a:spcBef>
                <a:spcPts val="0"/>
              </a:spcBef>
              <a:spcAft>
                <a:spcPts val="0"/>
              </a:spcAft>
              <a:buNone/>
            </a:pPr>
            <a:endParaRPr b="1">
              <a:solidFill>
                <a:srgbClr val="FF4949"/>
              </a:solidFill>
              <a:latin typeface="Century Gothic"/>
              <a:ea typeface="Century Gothic"/>
              <a:cs typeface="Century Gothic"/>
              <a:sym typeface="Century Gothic"/>
            </a:endParaRPr>
          </a:p>
        </p:txBody>
      </p:sp>
      <p:sp>
        <p:nvSpPr>
          <p:cNvPr id="178" name="Google Shape;178;p18" descr="grey box " title="grey box "/>
          <p:cNvSpPr/>
          <p:nvPr/>
        </p:nvSpPr>
        <p:spPr>
          <a:xfrm>
            <a:off x="4187200" y="7677150"/>
            <a:ext cx="3443400" cy="1790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8"/>
          <p:cNvSpPr txBox="1"/>
          <p:nvPr/>
        </p:nvSpPr>
        <p:spPr>
          <a:xfrm>
            <a:off x="161050" y="1716105"/>
            <a:ext cx="7372500" cy="1605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Century Gothic"/>
                <a:ea typeface="Century Gothic"/>
                <a:cs typeface="Century Gothic"/>
                <a:sym typeface="Century Gothic"/>
              </a:rPr>
              <a:t>This Maturity Matrix is designed to help guide federal RPA programs through future growth and challenges. It provides a way to measure program advancement and success over time.</a:t>
            </a:r>
            <a:endParaRPr sz="1200">
              <a:latin typeface="Century Gothic"/>
              <a:ea typeface="Century Gothic"/>
              <a:cs typeface="Century Gothic"/>
              <a:sym typeface="Century Gothic"/>
            </a:endParaRPr>
          </a:p>
          <a:p>
            <a:pPr marL="0" lvl="0" indent="0" algn="l" rtl="0">
              <a:spcBef>
                <a:spcPts val="1000"/>
              </a:spcBef>
              <a:spcAft>
                <a:spcPts val="1000"/>
              </a:spcAft>
              <a:buNone/>
            </a:pPr>
            <a:r>
              <a:rPr lang="en" sz="1200">
                <a:latin typeface="Century Gothic"/>
                <a:ea typeface="Century Gothic"/>
                <a:cs typeface="Century Gothic"/>
                <a:sym typeface="Century Gothic"/>
              </a:rPr>
              <a:t>It measures different levels of maturity in each maturity component. In addition to the </a:t>
            </a:r>
            <a:r>
              <a:rPr lang="en" sz="1200" b="1">
                <a:latin typeface="Century Gothic"/>
                <a:ea typeface="Century Gothic"/>
                <a:cs typeface="Century Gothic"/>
                <a:sym typeface="Century Gothic"/>
              </a:rPr>
              <a:t>seven key capabilities</a:t>
            </a:r>
            <a:r>
              <a:rPr lang="en" sz="1200">
                <a:latin typeface="Century Gothic"/>
                <a:ea typeface="Century Gothic"/>
                <a:cs typeface="Century Gothic"/>
                <a:sym typeface="Century Gothic"/>
              </a:rPr>
              <a:t> we measured last year, we added </a:t>
            </a:r>
            <a:r>
              <a:rPr lang="en" sz="1200" b="1">
                <a:latin typeface="Century Gothic"/>
                <a:ea typeface="Century Gothic"/>
                <a:cs typeface="Century Gothic"/>
                <a:sym typeface="Century Gothic"/>
              </a:rPr>
              <a:t>three emergent capabilities</a:t>
            </a:r>
            <a:r>
              <a:rPr lang="en" sz="1200">
                <a:latin typeface="Century Gothic"/>
                <a:ea typeface="Century Gothic"/>
                <a:cs typeface="Century Gothic"/>
                <a:sym typeface="Century Gothic"/>
              </a:rPr>
              <a:t> this year in FY21. </a:t>
            </a:r>
            <a:r>
              <a:rPr lang="en" sz="1200" b="1">
                <a:latin typeface="Century Gothic"/>
                <a:ea typeface="Century Gothic"/>
                <a:cs typeface="Century Gothic"/>
                <a:sym typeface="Century Gothic"/>
              </a:rPr>
              <a:t>Point values are assessed by maturity component</a:t>
            </a:r>
            <a:r>
              <a:rPr lang="en" sz="1200">
                <a:latin typeface="Century Gothic"/>
                <a:ea typeface="Century Gothic"/>
                <a:cs typeface="Century Gothic"/>
                <a:sym typeface="Century Gothic"/>
              </a:rPr>
              <a:t> and align with component objectives for program growth. We’ll assess the three newly developed FY21 maturity components as part of future program objectives.</a:t>
            </a:r>
            <a:endParaRPr sz="1200">
              <a:latin typeface="Century Gothic"/>
              <a:ea typeface="Century Gothic"/>
              <a:cs typeface="Century Gothic"/>
              <a:sym typeface="Century Gothic"/>
            </a:endParaRPr>
          </a:p>
        </p:txBody>
      </p:sp>
      <p:sp>
        <p:nvSpPr>
          <p:cNvPr id="180" name="Google Shape;180;p18" descr="(TOTAL POINTS EARNED - 100 POSSIBLE)&#10;" title="(TOTAL POINTS EARNED - 100 POSSIBLE)"/>
          <p:cNvSpPr txBox="1"/>
          <p:nvPr/>
        </p:nvSpPr>
        <p:spPr>
          <a:xfrm>
            <a:off x="4116825" y="7598175"/>
            <a:ext cx="3371100" cy="62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b="1">
                <a:solidFill>
                  <a:schemeClr val="lt1"/>
                </a:solidFill>
                <a:highlight>
                  <a:srgbClr val="FF4949"/>
                </a:highlight>
                <a:latin typeface="Century Gothic"/>
                <a:ea typeface="Century Gothic"/>
                <a:cs typeface="Century Gothic"/>
                <a:sym typeface="Century Gothic"/>
              </a:rPr>
              <a:t>RPA MATURITY SCALE  </a:t>
            </a:r>
            <a:endParaRPr sz="1600" b="1">
              <a:solidFill>
                <a:schemeClr val="lt1"/>
              </a:solidFill>
              <a:highlight>
                <a:srgbClr val="FF4949"/>
              </a:highlight>
              <a:latin typeface="Century Gothic"/>
              <a:ea typeface="Century Gothic"/>
              <a:cs typeface="Century Gothic"/>
              <a:sym typeface="Century Gothic"/>
            </a:endParaRPr>
          </a:p>
          <a:p>
            <a:pPr marL="0" lvl="0" indent="0" algn="l" rtl="0">
              <a:lnSpc>
                <a:spcPct val="115000"/>
              </a:lnSpc>
              <a:spcBef>
                <a:spcPts val="0"/>
              </a:spcBef>
              <a:spcAft>
                <a:spcPts val="0"/>
              </a:spcAft>
              <a:buNone/>
            </a:pPr>
            <a:r>
              <a:rPr lang="en" sz="1000" b="1">
                <a:solidFill>
                  <a:schemeClr val="dk1"/>
                </a:solidFill>
                <a:latin typeface="Century Gothic"/>
                <a:ea typeface="Century Gothic"/>
                <a:cs typeface="Century Gothic"/>
                <a:sym typeface="Century Gothic"/>
              </a:rPr>
              <a:t>(TOTAL POINTS EARNED - 100 POSSIBLE)</a:t>
            </a:r>
            <a:endParaRPr sz="1300">
              <a:latin typeface="Century Gothic"/>
              <a:ea typeface="Century Gothic"/>
              <a:cs typeface="Century Gothic"/>
              <a:sym typeface="Century Gothic"/>
            </a:endParaRPr>
          </a:p>
        </p:txBody>
      </p:sp>
      <p:sp>
        <p:nvSpPr>
          <p:cNvPr id="181" name="Google Shape;181;p18"/>
          <p:cNvSpPr/>
          <p:nvPr/>
        </p:nvSpPr>
        <p:spPr>
          <a:xfrm>
            <a:off x="226725" y="8198200"/>
            <a:ext cx="1397700" cy="3033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900" b="1">
                <a:solidFill>
                  <a:srgbClr val="002060"/>
                </a:solidFill>
                <a:latin typeface="Century Gothic"/>
                <a:ea typeface="Century Gothic"/>
                <a:cs typeface="Century Gothic"/>
                <a:sym typeface="Century Gothic"/>
              </a:rPr>
              <a:t>Community</a:t>
            </a:r>
            <a:endParaRPr sz="900" b="1">
              <a:solidFill>
                <a:srgbClr val="002060"/>
              </a:solidFill>
              <a:latin typeface="Century Gothic"/>
              <a:ea typeface="Century Gothic"/>
              <a:cs typeface="Century Gothic"/>
              <a:sym typeface="Century Gothic"/>
            </a:endParaRPr>
          </a:p>
        </p:txBody>
      </p:sp>
      <p:sp>
        <p:nvSpPr>
          <p:cNvPr id="182" name="Google Shape;182;p18"/>
          <p:cNvSpPr/>
          <p:nvPr/>
        </p:nvSpPr>
        <p:spPr>
          <a:xfrm>
            <a:off x="226725" y="8507575"/>
            <a:ext cx="1394700" cy="3438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900" b="1">
                <a:solidFill>
                  <a:srgbClr val="002060"/>
                </a:solidFill>
                <a:latin typeface="Century Gothic"/>
                <a:ea typeface="Century Gothic"/>
                <a:cs typeface="Century Gothic"/>
                <a:sym typeface="Century Gothic"/>
              </a:rPr>
              <a:t>Audit Readiness</a:t>
            </a:r>
            <a:endParaRPr sz="900" b="1">
              <a:solidFill>
                <a:srgbClr val="002060"/>
              </a:solidFill>
              <a:latin typeface="Century Gothic"/>
              <a:ea typeface="Century Gothic"/>
              <a:cs typeface="Century Gothic"/>
              <a:sym typeface="Century Gothic"/>
            </a:endParaRPr>
          </a:p>
        </p:txBody>
      </p:sp>
      <p:sp>
        <p:nvSpPr>
          <p:cNvPr id="183" name="Google Shape;183;p18"/>
          <p:cNvSpPr/>
          <p:nvPr/>
        </p:nvSpPr>
        <p:spPr>
          <a:xfrm>
            <a:off x="226725" y="8852575"/>
            <a:ext cx="1392600" cy="303300"/>
          </a:xfrm>
          <a:prstGeom prst="rect">
            <a:avLst/>
          </a:prstGeom>
          <a:solidFill>
            <a:srgbClr val="FFFFFF"/>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900" b="1">
                <a:solidFill>
                  <a:srgbClr val="002060"/>
                </a:solidFill>
                <a:latin typeface="Century Gothic"/>
                <a:ea typeface="Century Gothic"/>
                <a:cs typeface="Century Gothic"/>
                <a:sym typeface="Century Gothic"/>
              </a:rPr>
              <a:t>Dashboard</a:t>
            </a:r>
            <a:endParaRPr sz="900" b="1">
              <a:solidFill>
                <a:srgbClr val="002060"/>
              </a:solidFill>
              <a:latin typeface="Century Gothic"/>
              <a:ea typeface="Century Gothic"/>
              <a:cs typeface="Century Gothic"/>
              <a:sym typeface="Century Gothic"/>
            </a:endParaRPr>
          </a:p>
        </p:txBody>
      </p:sp>
      <p:sp>
        <p:nvSpPr>
          <p:cNvPr id="184" name="Google Shape;184;p18" descr="NEW IN FY21 header" title="NEW IN FY21 header"/>
          <p:cNvSpPr txBox="1"/>
          <p:nvPr/>
        </p:nvSpPr>
        <p:spPr>
          <a:xfrm>
            <a:off x="188925" y="7734150"/>
            <a:ext cx="14541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rgbClr val="002060"/>
                </a:solidFill>
                <a:latin typeface="Century Gothic"/>
                <a:ea typeface="Century Gothic"/>
                <a:cs typeface="Century Gothic"/>
                <a:sym typeface="Century Gothic"/>
              </a:rPr>
              <a:t>NEW IN FY21</a:t>
            </a:r>
            <a:endParaRPr sz="1500" b="1">
              <a:solidFill>
                <a:srgbClr val="002060"/>
              </a:solidFill>
              <a:latin typeface="Century Gothic"/>
              <a:ea typeface="Century Gothic"/>
              <a:cs typeface="Century Gothic"/>
              <a:sym typeface="Century Gothic"/>
            </a:endParaRPr>
          </a:p>
        </p:txBody>
      </p:sp>
      <p:sp>
        <p:nvSpPr>
          <p:cNvPr id="185" name="Google Shape;185;p18" descr="color block - white " title="color block - white "/>
          <p:cNvSpPr/>
          <p:nvPr/>
        </p:nvSpPr>
        <p:spPr>
          <a:xfrm>
            <a:off x="4029525" y="7192975"/>
            <a:ext cx="1169700" cy="338700"/>
          </a:xfrm>
          <a:prstGeom prst="rect">
            <a:avLst/>
          </a:prstGeom>
          <a:solidFill>
            <a:schemeClr val="lt1"/>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latin typeface="Century Gothic"/>
              <a:ea typeface="Century Gothic"/>
              <a:cs typeface="Century Gothic"/>
              <a:sym typeface="Century Gothic"/>
            </a:endParaRPr>
          </a:p>
        </p:txBody>
      </p:sp>
      <p:sp>
        <p:nvSpPr>
          <p:cNvPr id="186" name="Google Shape;186;p18" descr="LEVEL 5: 90-100 points" title="LEVEL 5: 90-100 points"/>
          <p:cNvSpPr txBox="1"/>
          <p:nvPr/>
        </p:nvSpPr>
        <p:spPr>
          <a:xfrm>
            <a:off x="5745600" y="8103713"/>
            <a:ext cx="3000000" cy="3849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0"/>
              </a:spcAft>
              <a:buNone/>
            </a:pPr>
            <a:r>
              <a:rPr lang="en" sz="1300" b="1">
                <a:solidFill>
                  <a:srgbClr val="FF4949"/>
                </a:solidFill>
                <a:latin typeface="Century Gothic"/>
                <a:ea typeface="Century Gothic"/>
                <a:cs typeface="Century Gothic"/>
                <a:sym typeface="Century Gothic"/>
              </a:rPr>
              <a:t>LEVEL 5:</a:t>
            </a:r>
            <a:r>
              <a:rPr lang="en" sz="1300">
                <a:solidFill>
                  <a:schemeClr val="dk1"/>
                </a:solidFill>
                <a:latin typeface="Century Gothic"/>
                <a:ea typeface="Century Gothic"/>
                <a:cs typeface="Century Gothic"/>
                <a:sym typeface="Century Gothic"/>
              </a:rPr>
              <a:t> 90-100 points</a:t>
            </a:r>
            <a:endParaRPr sz="1300">
              <a:solidFill>
                <a:schemeClr val="dk1"/>
              </a:solidFill>
              <a:latin typeface="Century Gothic"/>
              <a:ea typeface="Century Gothic"/>
              <a:cs typeface="Century Gothic"/>
              <a:sym typeface="Century Gothic"/>
            </a:endParaRPr>
          </a:p>
        </p:txBody>
      </p:sp>
      <p:sp>
        <p:nvSpPr>
          <p:cNvPr id="187" name="Google Shape;187;p18" descr="LEVEL 4: 70-89 points" title="LEVEL 4: 70-89 points"/>
          <p:cNvSpPr txBox="1"/>
          <p:nvPr/>
        </p:nvSpPr>
        <p:spPr>
          <a:xfrm>
            <a:off x="5347700" y="8346713"/>
            <a:ext cx="3000000" cy="3849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0"/>
              </a:spcAft>
              <a:buNone/>
            </a:pPr>
            <a:r>
              <a:rPr lang="en" sz="1300" b="1">
                <a:solidFill>
                  <a:srgbClr val="FF4949"/>
                </a:solidFill>
                <a:latin typeface="Century Gothic"/>
                <a:ea typeface="Century Gothic"/>
                <a:cs typeface="Century Gothic"/>
                <a:sym typeface="Century Gothic"/>
              </a:rPr>
              <a:t>LEVEL 4:</a:t>
            </a:r>
            <a:r>
              <a:rPr lang="en" sz="1300">
                <a:solidFill>
                  <a:schemeClr val="dk1"/>
                </a:solidFill>
                <a:latin typeface="Century Gothic"/>
                <a:ea typeface="Century Gothic"/>
                <a:cs typeface="Century Gothic"/>
                <a:sym typeface="Century Gothic"/>
              </a:rPr>
              <a:t> 70-89 points</a:t>
            </a:r>
            <a:endParaRPr sz="1300">
              <a:solidFill>
                <a:schemeClr val="dk1"/>
              </a:solidFill>
              <a:latin typeface="Century Gothic"/>
              <a:ea typeface="Century Gothic"/>
              <a:cs typeface="Century Gothic"/>
              <a:sym typeface="Century Gothic"/>
            </a:endParaRPr>
          </a:p>
        </p:txBody>
      </p:sp>
      <p:sp>
        <p:nvSpPr>
          <p:cNvPr id="188" name="Google Shape;188;p18" descr="LEVEL 3: 50-69 points" title="LEVEL 3: 50-69 points"/>
          <p:cNvSpPr txBox="1"/>
          <p:nvPr/>
        </p:nvSpPr>
        <p:spPr>
          <a:xfrm>
            <a:off x="4934325" y="8610275"/>
            <a:ext cx="3000000" cy="3849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0"/>
              </a:spcAft>
              <a:buNone/>
            </a:pPr>
            <a:r>
              <a:rPr lang="en" sz="1300" b="1">
                <a:solidFill>
                  <a:srgbClr val="FF4949"/>
                </a:solidFill>
                <a:latin typeface="Century Gothic"/>
                <a:ea typeface="Century Gothic"/>
                <a:cs typeface="Century Gothic"/>
                <a:sym typeface="Century Gothic"/>
              </a:rPr>
              <a:t>LEVEL 3:</a:t>
            </a:r>
            <a:r>
              <a:rPr lang="en" sz="1300">
                <a:solidFill>
                  <a:schemeClr val="dk1"/>
                </a:solidFill>
                <a:latin typeface="Century Gothic"/>
                <a:ea typeface="Century Gothic"/>
                <a:cs typeface="Century Gothic"/>
                <a:sym typeface="Century Gothic"/>
              </a:rPr>
              <a:t> 50-69 points</a:t>
            </a:r>
            <a:endParaRPr sz="1300">
              <a:solidFill>
                <a:schemeClr val="dk1"/>
              </a:solidFill>
              <a:latin typeface="Century Gothic"/>
              <a:ea typeface="Century Gothic"/>
              <a:cs typeface="Century Gothic"/>
              <a:sym typeface="Century Gothic"/>
            </a:endParaRPr>
          </a:p>
        </p:txBody>
      </p:sp>
      <p:sp>
        <p:nvSpPr>
          <p:cNvPr id="189" name="Google Shape;189;p18" descr="LEVEL 2: 30-49 points" title="LEVEL 2: 30-49 points"/>
          <p:cNvSpPr txBox="1"/>
          <p:nvPr/>
        </p:nvSpPr>
        <p:spPr>
          <a:xfrm>
            <a:off x="4528550" y="8858250"/>
            <a:ext cx="3000000" cy="3849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0"/>
              </a:spcAft>
              <a:buNone/>
            </a:pPr>
            <a:r>
              <a:rPr lang="en" sz="1300" b="1">
                <a:solidFill>
                  <a:srgbClr val="FF4949"/>
                </a:solidFill>
                <a:latin typeface="Century Gothic"/>
                <a:ea typeface="Century Gothic"/>
                <a:cs typeface="Century Gothic"/>
                <a:sym typeface="Century Gothic"/>
              </a:rPr>
              <a:t>LEVEL 2:</a:t>
            </a:r>
            <a:r>
              <a:rPr lang="en" sz="1300">
                <a:solidFill>
                  <a:schemeClr val="dk1"/>
                </a:solidFill>
                <a:latin typeface="Century Gothic"/>
                <a:ea typeface="Century Gothic"/>
                <a:cs typeface="Century Gothic"/>
                <a:sym typeface="Century Gothic"/>
              </a:rPr>
              <a:t> 30-49 points</a:t>
            </a:r>
            <a:endParaRPr sz="1300">
              <a:solidFill>
                <a:schemeClr val="dk1"/>
              </a:solidFill>
              <a:latin typeface="Century Gothic"/>
              <a:ea typeface="Century Gothic"/>
              <a:cs typeface="Century Gothic"/>
              <a:sym typeface="Century Gothic"/>
            </a:endParaRPr>
          </a:p>
        </p:txBody>
      </p:sp>
      <p:sp>
        <p:nvSpPr>
          <p:cNvPr id="190" name="Google Shape;190;p18" descr="LEVEL 1: 0-29 points" title="LEVEL 1: 0-29 points"/>
          <p:cNvSpPr txBox="1"/>
          <p:nvPr/>
        </p:nvSpPr>
        <p:spPr>
          <a:xfrm>
            <a:off x="4219575" y="9116825"/>
            <a:ext cx="3000000" cy="3849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0"/>
              </a:spcAft>
              <a:buNone/>
            </a:pPr>
            <a:r>
              <a:rPr lang="en" sz="1300" b="1">
                <a:solidFill>
                  <a:srgbClr val="FF4949"/>
                </a:solidFill>
                <a:latin typeface="Century Gothic"/>
                <a:ea typeface="Century Gothic"/>
                <a:cs typeface="Century Gothic"/>
                <a:sym typeface="Century Gothic"/>
              </a:rPr>
              <a:t>LEVEL 1:</a:t>
            </a:r>
            <a:r>
              <a:rPr lang="en" sz="1300">
                <a:solidFill>
                  <a:schemeClr val="dk1"/>
                </a:solidFill>
                <a:latin typeface="Century Gothic"/>
                <a:ea typeface="Century Gothic"/>
                <a:cs typeface="Century Gothic"/>
                <a:sym typeface="Century Gothic"/>
              </a:rPr>
              <a:t> 0-29 points</a:t>
            </a:r>
            <a:endParaRPr sz="1300">
              <a:solidFill>
                <a:schemeClr val="dk1"/>
              </a:solidFill>
              <a:latin typeface="Century Gothic"/>
              <a:ea typeface="Century Gothic"/>
              <a:cs typeface="Century Gothic"/>
              <a:sym typeface="Century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4"/>
        <p:cNvGrpSpPr/>
        <p:nvPr/>
      </p:nvGrpSpPr>
      <p:grpSpPr>
        <a:xfrm>
          <a:off x="0" y="0"/>
          <a:ext cx="0" cy="0"/>
          <a:chOff x="0" y="0"/>
          <a:chExt cx="0" cy="0"/>
        </a:xfrm>
      </p:grpSpPr>
      <p:sp>
        <p:nvSpPr>
          <p:cNvPr id="195" name="Google Shape;195;p19" descr="line around box" title="line around box"/>
          <p:cNvSpPr/>
          <p:nvPr/>
        </p:nvSpPr>
        <p:spPr>
          <a:xfrm>
            <a:off x="69850" y="8029500"/>
            <a:ext cx="7610400" cy="19128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197" name="Google Shape;197;p19" descr="Color title box - red" title="Color title box - red"/>
          <p:cNvSpPr/>
          <p:nvPr/>
        </p:nvSpPr>
        <p:spPr>
          <a:xfrm>
            <a:off x="0" y="310575"/>
            <a:ext cx="7772400" cy="1044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198" name="Google Shape;198;p19"/>
          <p:cNvSpPr txBox="1"/>
          <p:nvPr/>
        </p:nvSpPr>
        <p:spPr>
          <a:xfrm>
            <a:off x="173750" y="1339850"/>
            <a:ext cx="7427100" cy="10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Century Gothic"/>
                <a:ea typeface="Century Gothic"/>
                <a:cs typeface="Century Gothic"/>
                <a:sym typeface="Century Gothic"/>
              </a:rPr>
              <a:t>In FY21, federal RPA programs responded to the maturity survey with information about their program outputs and maturity. We saw significant figures in average workload capacity saved, </a:t>
            </a:r>
            <a:r>
              <a:rPr lang="en" sz="1200">
                <a:solidFill>
                  <a:schemeClr val="dk1"/>
                </a:solidFill>
                <a:latin typeface="Century Gothic"/>
                <a:ea typeface="Century Gothic"/>
                <a:cs typeface="Century Gothic"/>
                <a:sym typeface="Century Gothic"/>
              </a:rPr>
              <a:t>overall pipeline automation numbers, </a:t>
            </a:r>
            <a:r>
              <a:rPr lang="en" sz="1200">
                <a:latin typeface="Century Gothic"/>
                <a:ea typeface="Century Gothic"/>
                <a:cs typeface="Century Gothic"/>
                <a:sym typeface="Century Gothic"/>
              </a:rPr>
              <a:t>and types of IA technology used. These all show program growth trends across the federal government. The chart below notes the number of RPA programs that fell within each range of maturity component. </a:t>
            </a:r>
            <a:endParaRPr sz="1200" b="1">
              <a:latin typeface="Century Gothic"/>
              <a:ea typeface="Century Gothic"/>
              <a:cs typeface="Century Gothic"/>
              <a:sym typeface="Century Gothic"/>
            </a:endParaRPr>
          </a:p>
          <a:p>
            <a:pPr marL="0" lvl="0" indent="0" algn="l" rtl="0">
              <a:spcBef>
                <a:spcPts val="0"/>
              </a:spcBef>
              <a:spcAft>
                <a:spcPts val="250"/>
              </a:spcAft>
              <a:buNone/>
            </a:pPr>
            <a:endParaRPr sz="1000">
              <a:latin typeface="Century Gothic"/>
              <a:ea typeface="Century Gothic"/>
              <a:cs typeface="Century Gothic"/>
              <a:sym typeface="Century Gothic"/>
            </a:endParaRPr>
          </a:p>
        </p:txBody>
      </p:sp>
      <p:grpSp>
        <p:nvGrpSpPr>
          <p:cNvPr id="199" name="Google Shape;199;p19">
            <a:extLst>
              <a:ext uri="{C183D7F6-B498-43B3-948B-1728B52AA6E4}">
                <adec:decorative xmlns:adec="http://schemas.microsoft.com/office/drawing/2017/decorative" val="1"/>
              </a:ext>
            </a:extLst>
          </p:cNvPr>
          <p:cNvGrpSpPr/>
          <p:nvPr/>
        </p:nvGrpSpPr>
        <p:grpSpPr>
          <a:xfrm>
            <a:off x="68975" y="3036250"/>
            <a:ext cx="1550272" cy="4861125"/>
            <a:chOff x="145175" y="2931475"/>
            <a:chExt cx="1645200" cy="4861125"/>
          </a:xfrm>
        </p:grpSpPr>
        <p:sp>
          <p:nvSpPr>
            <p:cNvPr id="200" name="Google Shape;200;p19"/>
            <p:cNvSpPr txBox="1"/>
            <p:nvPr/>
          </p:nvSpPr>
          <p:spPr>
            <a:xfrm>
              <a:off x="145175" y="2931475"/>
              <a:ext cx="1639200" cy="33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b="1">
                  <a:latin typeface="Century Gothic"/>
                  <a:ea typeface="Century Gothic"/>
                  <a:cs typeface="Century Gothic"/>
                  <a:sym typeface="Century Gothic"/>
                </a:rPr>
                <a:t>Automations in Production</a:t>
              </a:r>
              <a:endParaRPr sz="1100" b="1">
                <a:latin typeface="Century Gothic"/>
                <a:ea typeface="Century Gothic"/>
                <a:cs typeface="Century Gothic"/>
                <a:sym typeface="Century Gothic"/>
              </a:endParaRPr>
            </a:p>
          </p:txBody>
        </p:sp>
        <p:sp>
          <p:nvSpPr>
            <p:cNvPr id="201" name="Google Shape;201;p19"/>
            <p:cNvSpPr txBox="1"/>
            <p:nvPr/>
          </p:nvSpPr>
          <p:spPr>
            <a:xfrm>
              <a:off x="151174" y="3538805"/>
              <a:ext cx="1639200" cy="548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b="1">
                  <a:latin typeface="Century Gothic"/>
                  <a:ea typeface="Century Gothic"/>
                  <a:cs typeface="Century Gothic"/>
                  <a:sym typeface="Century Gothic"/>
                </a:rPr>
                <a:t>Annualized Hours of Capacity Created</a:t>
              </a:r>
              <a:endParaRPr sz="1100" b="1">
                <a:latin typeface="Century Gothic"/>
                <a:ea typeface="Century Gothic"/>
                <a:cs typeface="Century Gothic"/>
                <a:sym typeface="Century Gothic"/>
              </a:endParaRPr>
            </a:p>
          </p:txBody>
        </p:sp>
        <p:sp>
          <p:nvSpPr>
            <p:cNvPr id="202" name="Google Shape;202;p19"/>
            <p:cNvSpPr txBox="1"/>
            <p:nvPr/>
          </p:nvSpPr>
          <p:spPr>
            <a:xfrm>
              <a:off x="151175" y="4134075"/>
              <a:ext cx="1639200" cy="548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b="1">
                  <a:latin typeface="Century Gothic"/>
                  <a:ea typeface="Century Gothic"/>
                  <a:cs typeface="Century Gothic"/>
                  <a:sym typeface="Century Gothic"/>
                </a:rPr>
                <a:t>Process Improvement Capabilities</a:t>
              </a:r>
              <a:endParaRPr sz="1100" b="1">
                <a:latin typeface="Century Gothic"/>
                <a:ea typeface="Century Gothic"/>
                <a:cs typeface="Century Gothic"/>
                <a:sym typeface="Century Gothic"/>
              </a:endParaRPr>
            </a:p>
          </p:txBody>
        </p:sp>
        <p:sp>
          <p:nvSpPr>
            <p:cNvPr id="203" name="Google Shape;203;p19"/>
            <p:cNvSpPr txBox="1"/>
            <p:nvPr/>
          </p:nvSpPr>
          <p:spPr>
            <a:xfrm>
              <a:off x="151174" y="4884275"/>
              <a:ext cx="1639200" cy="33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b="1">
                  <a:latin typeface="Century Gothic"/>
                  <a:ea typeface="Century Gothic"/>
                  <a:cs typeface="Century Gothic"/>
                  <a:sym typeface="Century Gothic"/>
                </a:rPr>
                <a:t>Program Impact</a:t>
              </a:r>
              <a:endParaRPr sz="1100" b="1">
                <a:latin typeface="Century Gothic"/>
                <a:ea typeface="Century Gothic"/>
                <a:cs typeface="Century Gothic"/>
                <a:sym typeface="Century Gothic"/>
              </a:endParaRPr>
            </a:p>
          </p:txBody>
        </p:sp>
        <p:sp>
          <p:nvSpPr>
            <p:cNvPr id="204" name="Google Shape;204;p19"/>
            <p:cNvSpPr txBox="1"/>
            <p:nvPr/>
          </p:nvSpPr>
          <p:spPr>
            <a:xfrm>
              <a:off x="145175" y="5435519"/>
              <a:ext cx="1639200" cy="33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b="1">
                  <a:latin typeface="Century Gothic"/>
                  <a:ea typeface="Century Gothic"/>
                  <a:cs typeface="Century Gothic"/>
                  <a:sym typeface="Century Gothic"/>
                </a:rPr>
                <a:t>*Opportunity Identification</a:t>
              </a:r>
              <a:endParaRPr sz="1100" b="1">
                <a:latin typeface="Century Gothic"/>
                <a:ea typeface="Century Gothic"/>
                <a:cs typeface="Century Gothic"/>
                <a:sym typeface="Century Gothic"/>
              </a:endParaRPr>
            </a:p>
          </p:txBody>
        </p:sp>
        <p:sp>
          <p:nvSpPr>
            <p:cNvPr id="205" name="Google Shape;205;p19"/>
            <p:cNvSpPr txBox="1"/>
            <p:nvPr/>
          </p:nvSpPr>
          <p:spPr>
            <a:xfrm>
              <a:off x="151174" y="6093038"/>
              <a:ext cx="1639200" cy="33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b="1">
                  <a:latin typeface="Century Gothic"/>
                  <a:ea typeface="Century Gothic"/>
                  <a:cs typeface="Century Gothic"/>
                  <a:sym typeface="Century Gothic"/>
                </a:rPr>
                <a:t>Production Environment</a:t>
              </a:r>
              <a:endParaRPr sz="1100" b="1">
                <a:latin typeface="Century Gothic"/>
                <a:ea typeface="Century Gothic"/>
                <a:cs typeface="Century Gothic"/>
                <a:sym typeface="Century Gothic"/>
              </a:endParaRPr>
            </a:p>
          </p:txBody>
        </p:sp>
        <p:sp>
          <p:nvSpPr>
            <p:cNvPr id="206" name="Google Shape;206;p19"/>
            <p:cNvSpPr txBox="1"/>
            <p:nvPr/>
          </p:nvSpPr>
          <p:spPr>
            <a:xfrm>
              <a:off x="151174" y="6663750"/>
              <a:ext cx="1639200" cy="548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b="1">
                  <a:latin typeface="Century Gothic"/>
                  <a:ea typeface="Century Gothic"/>
                  <a:cs typeface="Century Gothic"/>
                  <a:sym typeface="Century Gothic"/>
                </a:rPr>
                <a:t>Security and Technology Approach</a:t>
              </a:r>
              <a:endParaRPr sz="1100" b="1">
                <a:latin typeface="Century Gothic"/>
                <a:ea typeface="Century Gothic"/>
                <a:cs typeface="Century Gothic"/>
                <a:sym typeface="Century Gothic"/>
              </a:endParaRPr>
            </a:p>
          </p:txBody>
        </p:sp>
        <p:sp>
          <p:nvSpPr>
            <p:cNvPr id="207" name="Google Shape;207;p19"/>
            <p:cNvSpPr txBox="1"/>
            <p:nvPr/>
          </p:nvSpPr>
          <p:spPr>
            <a:xfrm>
              <a:off x="151174" y="7455400"/>
              <a:ext cx="1639200" cy="33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b="1">
                  <a:latin typeface="Century Gothic"/>
                  <a:ea typeface="Century Gothic"/>
                  <a:cs typeface="Century Gothic"/>
                  <a:sym typeface="Century Gothic"/>
                </a:rPr>
                <a:t>*AI / IA Capabilities</a:t>
              </a:r>
              <a:endParaRPr sz="1100" b="1">
                <a:latin typeface="Century Gothic"/>
                <a:ea typeface="Century Gothic"/>
                <a:cs typeface="Century Gothic"/>
                <a:sym typeface="Century Gothic"/>
              </a:endParaRPr>
            </a:p>
          </p:txBody>
        </p:sp>
      </p:grpSp>
      <p:sp>
        <p:nvSpPr>
          <p:cNvPr id="208" name="Google Shape;208;p19"/>
          <p:cNvSpPr>
            <a:spLocks noGrp="1"/>
          </p:cNvSpPr>
          <p:nvPr>
            <p:ph type="title" idx="4294967295"/>
          </p:nvPr>
        </p:nvSpPr>
        <p:spPr>
          <a:xfrm>
            <a:off x="0" y="310575"/>
            <a:ext cx="7772400" cy="10446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  Key Takeaway 1: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RPA programs across the </a:t>
            </a:r>
          </a:p>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  federal government are growing. </a:t>
            </a:r>
          </a:p>
        </p:txBody>
      </p:sp>
      <p:sp>
        <p:nvSpPr>
          <p:cNvPr id="209" name="Google Shape;209;p19"/>
          <p:cNvSpPr/>
          <p:nvPr/>
        </p:nvSpPr>
        <p:spPr>
          <a:xfrm>
            <a:off x="221550" y="8211700"/>
            <a:ext cx="1397700" cy="303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latin typeface="Century Gothic"/>
                <a:ea typeface="Century Gothic"/>
                <a:cs typeface="Century Gothic"/>
                <a:sym typeface="Century Gothic"/>
              </a:rPr>
              <a:t>*Community</a:t>
            </a:r>
            <a:endParaRPr sz="1100" b="1">
              <a:latin typeface="Century Gothic"/>
              <a:ea typeface="Century Gothic"/>
              <a:cs typeface="Century Gothic"/>
              <a:sym typeface="Century Gothic"/>
            </a:endParaRPr>
          </a:p>
        </p:txBody>
      </p:sp>
      <p:sp>
        <p:nvSpPr>
          <p:cNvPr id="210" name="Google Shape;210;p19"/>
          <p:cNvSpPr/>
          <p:nvPr/>
        </p:nvSpPr>
        <p:spPr>
          <a:xfrm>
            <a:off x="221550" y="8779753"/>
            <a:ext cx="1397700" cy="34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latin typeface="Century Gothic"/>
                <a:ea typeface="Century Gothic"/>
                <a:cs typeface="Century Gothic"/>
                <a:sym typeface="Century Gothic"/>
              </a:rPr>
              <a:t>*Audit Readiness</a:t>
            </a:r>
            <a:endParaRPr sz="1100" b="1">
              <a:latin typeface="Century Gothic"/>
              <a:ea typeface="Century Gothic"/>
              <a:cs typeface="Century Gothic"/>
              <a:sym typeface="Century Gothic"/>
            </a:endParaRPr>
          </a:p>
        </p:txBody>
      </p:sp>
      <p:sp>
        <p:nvSpPr>
          <p:cNvPr id="211" name="Google Shape;211;p19"/>
          <p:cNvSpPr/>
          <p:nvPr/>
        </p:nvSpPr>
        <p:spPr>
          <a:xfrm>
            <a:off x="221550" y="9373216"/>
            <a:ext cx="1397700" cy="34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latin typeface="Century Gothic"/>
                <a:ea typeface="Century Gothic"/>
                <a:cs typeface="Century Gothic"/>
                <a:sym typeface="Century Gothic"/>
              </a:rPr>
              <a:t>*Dashboard</a:t>
            </a:r>
            <a:endParaRPr sz="1100" b="1">
              <a:latin typeface="Century Gothic"/>
              <a:ea typeface="Century Gothic"/>
              <a:cs typeface="Century Gothic"/>
              <a:sym typeface="Century Gothic"/>
            </a:endParaRPr>
          </a:p>
        </p:txBody>
      </p:sp>
      <p:sp>
        <p:nvSpPr>
          <p:cNvPr id="212" name="Google Shape;212;p19" descr="MATURITY COMPONENT header" title="MATURITY COMPONENT header"/>
          <p:cNvSpPr/>
          <p:nvPr/>
        </p:nvSpPr>
        <p:spPr>
          <a:xfrm>
            <a:off x="69850" y="2421725"/>
            <a:ext cx="1454100" cy="457200"/>
          </a:xfrm>
          <a:prstGeom prst="rect">
            <a:avLst/>
          </a:prstGeom>
          <a:solidFill>
            <a:srgbClr val="FF4949"/>
          </a:solid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b="1">
                <a:solidFill>
                  <a:srgbClr val="FFFFFF"/>
                </a:solidFill>
                <a:latin typeface="Century Gothic"/>
                <a:ea typeface="Century Gothic"/>
                <a:cs typeface="Century Gothic"/>
                <a:sym typeface="Century Gothic"/>
              </a:rPr>
              <a:t>MATURITY COMPONENT</a:t>
            </a:r>
            <a:endParaRPr b="1">
              <a:solidFill>
                <a:srgbClr val="FFFFFF"/>
              </a:solidFill>
              <a:latin typeface="Century Gothic"/>
              <a:ea typeface="Century Gothic"/>
              <a:cs typeface="Century Gothic"/>
              <a:sym typeface="Century Gothic"/>
            </a:endParaRPr>
          </a:p>
        </p:txBody>
      </p:sp>
      <p:sp>
        <p:nvSpPr>
          <p:cNvPr id="213" name="Google Shape;213;p19">
            <a:extLst>
              <a:ext uri="{C183D7F6-B498-43B3-948B-1728B52AA6E4}">
                <adec:decorative xmlns:adec="http://schemas.microsoft.com/office/drawing/2017/decorative" val="1"/>
              </a:ext>
            </a:extLst>
          </p:cNvPr>
          <p:cNvSpPr/>
          <p:nvPr/>
        </p:nvSpPr>
        <p:spPr>
          <a:xfrm>
            <a:off x="1724025" y="4381500"/>
            <a:ext cx="5826900" cy="343800"/>
          </a:xfrm>
          <a:prstGeom prst="homePlate">
            <a:avLst>
              <a:gd name="adj" fmla="val 4640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 name="Google Shape;214;p19">
            <a:extLst>
              <a:ext uri="{C183D7F6-B498-43B3-948B-1728B52AA6E4}">
                <adec:decorative xmlns:adec="http://schemas.microsoft.com/office/drawing/2017/decorative" val="1"/>
              </a:ext>
            </a:extLst>
          </p:cNvPr>
          <p:cNvSpPr/>
          <p:nvPr/>
        </p:nvSpPr>
        <p:spPr>
          <a:xfrm>
            <a:off x="1724025" y="4385775"/>
            <a:ext cx="4632600" cy="343800"/>
          </a:xfrm>
          <a:prstGeom prst="homePlate">
            <a:avLst>
              <a:gd name="adj" fmla="val 46401"/>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5" name="Google Shape;215;p19">
            <a:extLst>
              <a:ext uri="{C183D7F6-B498-43B3-948B-1728B52AA6E4}">
                <adec:decorative xmlns:adec="http://schemas.microsoft.com/office/drawing/2017/decorative" val="1"/>
              </a:ext>
            </a:extLst>
          </p:cNvPr>
          <p:cNvSpPr/>
          <p:nvPr/>
        </p:nvSpPr>
        <p:spPr>
          <a:xfrm>
            <a:off x="1718275" y="4385775"/>
            <a:ext cx="3417300" cy="343800"/>
          </a:xfrm>
          <a:prstGeom prst="homePlate">
            <a:avLst>
              <a:gd name="adj" fmla="val 46401"/>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a:extLst>
              <a:ext uri="{C183D7F6-B498-43B3-948B-1728B52AA6E4}">
                <adec:decorative xmlns:adec="http://schemas.microsoft.com/office/drawing/2017/decorative" val="1"/>
              </a:ext>
            </a:extLst>
          </p:cNvPr>
          <p:cNvSpPr/>
          <p:nvPr/>
        </p:nvSpPr>
        <p:spPr>
          <a:xfrm>
            <a:off x="1724025" y="4385775"/>
            <a:ext cx="2239500" cy="343800"/>
          </a:xfrm>
          <a:prstGeom prst="homePlate">
            <a:avLst>
              <a:gd name="adj" fmla="val 46401"/>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7" name="Google Shape;217;p19">
            <a:extLst>
              <a:ext uri="{C183D7F6-B498-43B3-948B-1728B52AA6E4}">
                <adec:decorative xmlns:adec="http://schemas.microsoft.com/office/drawing/2017/decorative" val="1"/>
              </a:ext>
            </a:extLst>
          </p:cNvPr>
          <p:cNvSpPr/>
          <p:nvPr/>
        </p:nvSpPr>
        <p:spPr>
          <a:xfrm>
            <a:off x="1723038" y="4993738"/>
            <a:ext cx="5826900" cy="343800"/>
          </a:xfrm>
          <a:prstGeom prst="homePlate">
            <a:avLst>
              <a:gd name="adj" fmla="val 4640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8" name="Google Shape;218;p19">
            <a:extLst>
              <a:ext uri="{C183D7F6-B498-43B3-948B-1728B52AA6E4}">
                <adec:decorative xmlns:adec="http://schemas.microsoft.com/office/drawing/2017/decorative" val="1"/>
              </a:ext>
            </a:extLst>
          </p:cNvPr>
          <p:cNvSpPr/>
          <p:nvPr/>
        </p:nvSpPr>
        <p:spPr>
          <a:xfrm>
            <a:off x="1723038" y="4998013"/>
            <a:ext cx="4632600" cy="343800"/>
          </a:xfrm>
          <a:prstGeom prst="homePlate">
            <a:avLst>
              <a:gd name="adj" fmla="val 46401"/>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9" name="Google Shape;219;p19">
            <a:extLst>
              <a:ext uri="{C183D7F6-B498-43B3-948B-1728B52AA6E4}">
                <adec:decorative xmlns:adec="http://schemas.microsoft.com/office/drawing/2017/decorative" val="1"/>
              </a:ext>
            </a:extLst>
          </p:cNvPr>
          <p:cNvSpPr/>
          <p:nvPr/>
        </p:nvSpPr>
        <p:spPr>
          <a:xfrm>
            <a:off x="1717288" y="4998013"/>
            <a:ext cx="3417300" cy="343800"/>
          </a:xfrm>
          <a:prstGeom prst="homePlate">
            <a:avLst>
              <a:gd name="adj" fmla="val 46401"/>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9">
            <a:extLst>
              <a:ext uri="{C183D7F6-B498-43B3-948B-1728B52AA6E4}">
                <adec:decorative xmlns:adec="http://schemas.microsoft.com/office/drawing/2017/decorative" val="1"/>
              </a:ext>
            </a:extLst>
          </p:cNvPr>
          <p:cNvSpPr/>
          <p:nvPr/>
        </p:nvSpPr>
        <p:spPr>
          <a:xfrm>
            <a:off x="1723038" y="4998013"/>
            <a:ext cx="2239500" cy="343800"/>
          </a:xfrm>
          <a:prstGeom prst="homePlate">
            <a:avLst>
              <a:gd name="adj" fmla="val 46401"/>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1" name="Google Shape;221;p19">
            <a:extLst>
              <a:ext uri="{C183D7F6-B498-43B3-948B-1728B52AA6E4}">
                <adec:decorative xmlns:adec="http://schemas.microsoft.com/office/drawing/2017/decorative" val="1"/>
              </a:ext>
            </a:extLst>
          </p:cNvPr>
          <p:cNvSpPr/>
          <p:nvPr/>
        </p:nvSpPr>
        <p:spPr>
          <a:xfrm>
            <a:off x="1713513" y="4998013"/>
            <a:ext cx="1030500" cy="343800"/>
          </a:xfrm>
          <a:prstGeom prst="homePlate">
            <a:avLst>
              <a:gd name="adj" fmla="val 46401"/>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2" name="Google Shape;222;p19"/>
          <p:cNvSpPr txBox="1"/>
          <p:nvPr/>
        </p:nvSpPr>
        <p:spPr>
          <a:xfrm>
            <a:off x="3181350" y="4359275"/>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21</a:t>
            </a:r>
            <a:endParaRPr b="1">
              <a:solidFill>
                <a:schemeClr val="dk1"/>
              </a:solidFill>
            </a:endParaRPr>
          </a:p>
        </p:txBody>
      </p:sp>
      <p:sp>
        <p:nvSpPr>
          <p:cNvPr id="223" name="Google Shape;223;p19"/>
          <p:cNvSpPr txBox="1"/>
          <p:nvPr/>
        </p:nvSpPr>
        <p:spPr>
          <a:xfrm>
            <a:off x="4399275" y="4354088"/>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11</a:t>
            </a:r>
            <a:endParaRPr b="1">
              <a:solidFill>
                <a:schemeClr val="dk1"/>
              </a:solidFill>
            </a:endParaRPr>
          </a:p>
        </p:txBody>
      </p:sp>
      <p:sp>
        <p:nvSpPr>
          <p:cNvPr id="224" name="Google Shape;224;p19"/>
          <p:cNvSpPr txBox="1"/>
          <p:nvPr/>
        </p:nvSpPr>
        <p:spPr>
          <a:xfrm>
            <a:off x="5527625" y="4366725"/>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12</a:t>
            </a:r>
            <a:endParaRPr b="1">
              <a:solidFill>
                <a:schemeClr val="lt1"/>
              </a:solidFill>
            </a:endParaRPr>
          </a:p>
        </p:txBody>
      </p:sp>
      <p:sp>
        <p:nvSpPr>
          <p:cNvPr id="225" name="Google Shape;225;p19"/>
          <p:cNvSpPr txBox="1"/>
          <p:nvPr/>
        </p:nvSpPr>
        <p:spPr>
          <a:xfrm>
            <a:off x="6702275" y="436361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5</a:t>
            </a:r>
            <a:endParaRPr b="1">
              <a:solidFill>
                <a:schemeClr val="lt1"/>
              </a:solidFill>
            </a:endParaRPr>
          </a:p>
        </p:txBody>
      </p:sp>
      <p:sp>
        <p:nvSpPr>
          <p:cNvPr id="226" name="Google Shape;226;p19"/>
          <p:cNvSpPr/>
          <p:nvPr/>
        </p:nvSpPr>
        <p:spPr>
          <a:xfrm>
            <a:off x="10106150" y="9814288"/>
            <a:ext cx="457200" cy="457200"/>
          </a:xfrm>
          <a:prstGeom prst="rect">
            <a:avLst/>
          </a:prstGeom>
          <a:solidFill>
            <a:srgbClr val="EFEFE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Century Gothic"/>
                <a:ea typeface="Century Gothic"/>
                <a:cs typeface="Century Gothic"/>
                <a:sym typeface="Century Gothic"/>
              </a:rPr>
              <a:t>X</a:t>
            </a:r>
            <a:endParaRPr b="1">
              <a:latin typeface="Century Gothic"/>
              <a:ea typeface="Century Gothic"/>
              <a:cs typeface="Century Gothic"/>
              <a:sym typeface="Century Gothic"/>
            </a:endParaRPr>
          </a:p>
        </p:txBody>
      </p:sp>
      <p:sp>
        <p:nvSpPr>
          <p:cNvPr id="227" name="Google Shape;227;p19"/>
          <p:cNvSpPr/>
          <p:nvPr/>
        </p:nvSpPr>
        <p:spPr>
          <a:xfrm>
            <a:off x="10115675" y="10494913"/>
            <a:ext cx="457200" cy="457200"/>
          </a:xfrm>
          <a:prstGeom prst="rect">
            <a:avLst/>
          </a:prstGeom>
          <a:solidFill>
            <a:srgbClr val="EFEFE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i="1">
                <a:latin typeface="Century Gothic"/>
                <a:ea typeface="Century Gothic"/>
                <a:cs typeface="Century Gothic"/>
                <a:sym typeface="Century Gothic"/>
              </a:rPr>
              <a:t>X</a:t>
            </a:r>
            <a:endParaRPr sz="1300" i="1">
              <a:latin typeface="Century Gothic"/>
              <a:ea typeface="Century Gothic"/>
              <a:cs typeface="Century Gothic"/>
              <a:sym typeface="Century Gothic"/>
            </a:endParaRPr>
          </a:p>
        </p:txBody>
      </p:sp>
      <p:sp>
        <p:nvSpPr>
          <p:cNvPr id="228" name="Google Shape;228;p19"/>
          <p:cNvSpPr txBox="1"/>
          <p:nvPr/>
        </p:nvSpPr>
        <p:spPr>
          <a:xfrm>
            <a:off x="3181350" y="498016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7</a:t>
            </a:r>
            <a:endParaRPr b="1">
              <a:solidFill>
                <a:schemeClr val="dk1"/>
              </a:solidFill>
            </a:endParaRPr>
          </a:p>
        </p:txBody>
      </p:sp>
      <p:sp>
        <p:nvSpPr>
          <p:cNvPr id="229" name="Google Shape;229;p19"/>
          <p:cNvSpPr txBox="1"/>
          <p:nvPr/>
        </p:nvSpPr>
        <p:spPr>
          <a:xfrm>
            <a:off x="4427850" y="4974975"/>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6</a:t>
            </a:r>
            <a:endParaRPr b="1">
              <a:solidFill>
                <a:schemeClr val="dk1"/>
              </a:solidFill>
            </a:endParaRPr>
          </a:p>
        </p:txBody>
      </p:sp>
      <p:sp>
        <p:nvSpPr>
          <p:cNvPr id="230" name="Google Shape;230;p19"/>
          <p:cNvSpPr txBox="1"/>
          <p:nvPr/>
        </p:nvSpPr>
        <p:spPr>
          <a:xfrm>
            <a:off x="5556200" y="498761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12</a:t>
            </a:r>
            <a:endParaRPr b="1">
              <a:solidFill>
                <a:schemeClr val="lt1"/>
              </a:solidFill>
            </a:endParaRPr>
          </a:p>
        </p:txBody>
      </p:sp>
      <p:sp>
        <p:nvSpPr>
          <p:cNvPr id="231" name="Google Shape;231;p19"/>
          <p:cNvSpPr txBox="1"/>
          <p:nvPr/>
        </p:nvSpPr>
        <p:spPr>
          <a:xfrm>
            <a:off x="6730850" y="4984500"/>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2</a:t>
            </a:r>
            <a:endParaRPr b="1">
              <a:solidFill>
                <a:schemeClr val="lt1"/>
              </a:solidFill>
            </a:endParaRPr>
          </a:p>
        </p:txBody>
      </p:sp>
      <p:sp>
        <p:nvSpPr>
          <p:cNvPr id="232" name="Google Shape;232;p19"/>
          <p:cNvSpPr txBox="1"/>
          <p:nvPr/>
        </p:nvSpPr>
        <p:spPr>
          <a:xfrm>
            <a:off x="1934850" y="4965538"/>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22</a:t>
            </a:r>
            <a:endParaRPr b="1">
              <a:solidFill>
                <a:schemeClr val="dk1"/>
              </a:solidFill>
            </a:endParaRPr>
          </a:p>
        </p:txBody>
      </p:sp>
      <p:sp>
        <p:nvSpPr>
          <p:cNvPr id="233" name="Google Shape;233;p19"/>
          <p:cNvSpPr txBox="1"/>
          <p:nvPr/>
        </p:nvSpPr>
        <p:spPr>
          <a:xfrm>
            <a:off x="1803400" y="4752975"/>
            <a:ext cx="800100" cy="30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50" b="1" i="1">
                <a:latin typeface="Century Gothic"/>
                <a:ea typeface="Century Gothic"/>
                <a:cs typeface="Century Gothic"/>
                <a:sym typeface="Century Gothic"/>
              </a:rPr>
              <a:t>&lt;5 in Pipeline</a:t>
            </a:r>
            <a:endParaRPr sz="750" b="1" i="1">
              <a:latin typeface="Century Gothic"/>
              <a:ea typeface="Century Gothic"/>
              <a:cs typeface="Century Gothic"/>
              <a:sym typeface="Century Gothic"/>
            </a:endParaRPr>
          </a:p>
        </p:txBody>
      </p:sp>
      <p:sp>
        <p:nvSpPr>
          <p:cNvPr id="234" name="Google Shape;234;p19"/>
          <p:cNvSpPr txBox="1"/>
          <p:nvPr/>
        </p:nvSpPr>
        <p:spPr>
          <a:xfrm>
            <a:off x="3019725" y="4760800"/>
            <a:ext cx="800100" cy="30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50" b="1" i="1">
                <a:latin typeface="Century Gothic"/>
                <a:ea typeface="Century Gothic"/>
                <a:cs typeface="Century Gothic"/>
                <a:sym typeface="Century Gothic"/>
              </a:rPr>
              <a:t>5+ in Pipeline</a:t>
            </a:r>
            <a:endParaRPr sz="750" b="1" i="1">
              <a:latin typeface="Century Gothic"/>
              <a:ea typeface="Century Gothic"/>
              <a:cs typeface="Century Gothic"/>
              <a:sym typeface="Century Gothic"/>
            </a:endParaRPr>
          </a:p>
        </p:txBody>
      </p:sp>
      <p:sp>
        <p:nvSpPr>
          <p:cNvPr id="235" name="Google Shape;235;p19"/>
          <p:cNvSpPr txBox="1"/>
          <p:nvPr/>
        </p:nvSpPr>
        <p:spPr>
          <a:xfrm>
            <a:off x="4066525" y="4756325"/>
            <a:ext cx="940500" cy="30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50" b="1" i="1">
                <a:latin typeface="Century Gothic"/>
                <a:ea typeface="Century Gothic"/>
                <a:cs typeface="Century Gothic"/>
                <a:sym typeface="Century Gothic"/>
              </a:rPr>
              <a:t>10+ in Pipeline</a:t>
            </a:r>
            <a:endParaRPr sz="750" b="1" i="1">
              <a:latin typeface="Century Gothic"/>
              <a:ea typeface="Century Gothic"/>
              <a:cs typeface="Century Gothic"/>
              <a:sym typeface="Century Gothic"/>
            </a:endParaRPr>
          </a:p>
        </p:txBody>
      </p:sp>
      <p:sp>
        <p:nvSpPr>
          <p:cNvPr id="236" name="Google Shape;236;p19"/>
          <p:cNvSpPr txBox="1"/>
          <p:nvPr/>
        </p:nvSpPr>
        <p:spPr>
          <a:xfrm>
            <a:off x="5126775" y="4765850"/>
            <a:ext cx="10905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20+ in Pipeline</a:t>
            </a:r>
            <a:endParaRPr sz="750" b="1" i="1">
              <a:latin typeface="Century Gothic"/>
              <a:ea typeface="Century Gothic"/>
              <a:cs typeface="Century Gothic"/>
              <a:sym typeface="Century Gothic"/>
            </a:endParaRPr>
          </a:p>
        </p:txBody>
      </p:sp>
      <p:sp>
        <p:nvSpPr>
          <p:cNvPr id="237" name="Google Shape;237;p19"/>
          <p:cNvSpPr txBox="1"/>
          <p:nvPr/>
        </p:nvSpPr>
        <p:spPr>
          <a:xfrm>
            <a:off x="6441375" y="4781225"/>
            <a:ext cx="940500" cy="30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50" b="1" i="1">
                <a:latin typeface="Century Gothic"/>
                <a:ea typeface="Century Gothic"/>
                <a:cs typeface="Century Gothic"/>
                <a:sym typeface="Century Gothic"/>
              </a:rPr>
              <a:t>30+ in Pipeline</a:t>
            </a:r>
            <a:endParaRPr sz="750" b="1" i="1">
              <a:latin typeface="Century Gothic"/>
              <a:ea typeface="Century Gothic"/>
              <a:cs typeface="Century Gothic"/>
              <a:sym typeface="Century Gothic"/>
            </a:endParaRPr>
          </a:p>
        </p:txBody>
      </p:sp>
      <p:sp>
        <p:nvSpPr>
          <p:cNvPr id="238" name="Google Shape;238;p19">
            <a:extLst>
              <a:ext uri="{C183D7F6-B498-43B3-948B-1728B52AA6E4}">
                <adec:decorative xmlns:adec="http://schemas.microsoft.com/office/drawing/2017/decorative" val="1"/>
              </a:ext>
            </a:extLst>
          </p:cNvPr>
          <p:cNvSpPr/>
          <p:nvPr/>
        </p:nvSpPr>
        <p:spPr>
          <a:xfrm>
            <a:off x="1706650" y="3126838"/>
            <a:ext cx="5826900" cy="343800"/>
          </a:xfrm>
          <a:prstGeom prst="homePlate">
            <a:avLst>
              <a:gd name="adj" fmla="val 4640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9" name="Google Shape;239;p19">
            <a:extLst>
              <a:ext uri="{C183D7F6-B498-43B3-948B-1728B52AA6E4}">
                <adec:decorative xmlns:adec="http://schemas.microsoft.com/office/drawing/2017/decorative" val="1"/>
              </a:ext>
            </a:extLst>
          </p:cNvPr>
          <p:cNvSpPr/>
          <p:nvPr/>
        </p:nvSpPr>
        <p:spPr>
          <a:xfrm>
            <a:off x="1706650" y="3131113"/>
            <a:ext cx="4632600" cy="343800"/>
          </a:xfrm>
          <a:prstGeom prst="homePlate">
            <a:avLst>
              <a:gd name="adj" fmla="val 46401"/>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0" name="Google Shape;240;p19">
            <a:extLst>
              <a:ext uri="{C183D7F6-B498-43B3-948B-1728B52AA6E4}">
                <adec:decorative xmlns:adec="http://schemas.microsoft.com/office/drawing/2017/decorative" val="1"/>
              </a:ext>
            </a:extLst>
          </p:cNvPr>
          <p:cNvSpPr/>
          <p:nvPr/>
        </p:nvSpPr>
        <p:spPr>
          <a:xfrm>
            <a:off x="1700900" y="3131113"/>
            <a:ext cx="3417300" cy="343800"/>
          </a:xfrm>
          <a:prstGeom prst="homePlate">
            <a:avLst>
              <a:gd name="adj" fmla="val 46401"/>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9">
            <a:extLst>
              <a:ext uri="{C183D7F6-B498-43B3-948B-1728B52AA6E4}">
                <adec:decorative xmlns:adec="http://schemas.microsoft.com/office/drawing/2017/decorative" val="1"/>
              </a:ext>
            </a:extLst>
          </p:cNvPr>
          <p:cNvSpPr/>
          <p:nvPr/>
        </p:nvSpPr>
        <p:spPr>
          <a:xfrm>
            <a:off x="1706650" y="3131113"/>
            <a:ext cx="2239500" cy="343800"/>
          </a:xfrm>
          <a:prstGeom prst="homePlate">
            <a:avLst>
              <a:gd name="adj" fmla="val 46401"/>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2" name="Google Shape;242;p19"/>
          <p:cNvSpPr txBox="1"/>
          <p:nvPr/>
        </p:nvSpPr>
        <p:spPr>
          <a:xfrm>
            <a:off x="3164963" y="311326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16</a:t>
            </a:r>
            <a:endParaRPr b="1">
              <a:solidFill>
                <a:schemeClr val="dk1"/>
              </a:solidFill>
            </a:endParaRPr>
          </a:p>
        </p:txBody>
      </p:sp>
      <p:sp>
        <p:nvSpPr>
          <p:cNvPr id="243" name="Google Shape;243;p19">
            <a:extLst>
              <a:ext uri="{C183D7F6-B498-43B3-948B-1728B52AA6E4}">
                <adec:decorative xmlns:adec="http://schemas.microsoft.com/office/drawing/2017/decorative" val="1"/>
              </a:ext>
            </a:extLst>
          </p:cNvPr>
          <p:cNvSpPr/>
          <p:nvPr/>
        </p:nvSpPr>
        <p:spPr>
          <a:xfrm>
            <a:off x="1697125" y="3131113"/>
            <a:ext cx="1030500" cy="343800"/>
          </a:xfrm>
          <a:prstGeom prst="homePlate">
            <a:avLst>
              <a:gd name="adj" fmla="val 46401"/>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4" name="Google Shape;244;p19"/>
          <p:cNvSpPr txBox="1"/>
          <p:nvPr/>
        </p:nvSpPr>
        <p:spPr>
          <a:xfrm>
            <a:off x="4411463" y="3108075"/>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7</a:t>
            </a:r>
            <a:endParaRPr b="1">
              <a:solidFill>
                <a:schemeClr val="dk1"/>
              </a:solidFill>
            </a:endParaRPr>
          </a:p>
        </p:txBody>
      </p:sp>
      <p:sp>
        <p:nvSpPr>
          <p:cNvPr id="245" name="Google Shape;245;p19"/>
          <p:cNvSpPr txBox="1"/>
          <p:nvPr/>
        </p:nvSpPr>
        <p:spPr>
          <a:xfrm>
            <a:off x="5539813" y="312071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5</a:t>
            </a:r>
            <a:endParaRPr b="1">
              <a:solidFill>
                <a:schemeClr val="lt1"/>
              </a:solidFill>
            </a:endParaRPr>
          </a:p>
        </p:txBody>
      </p:sp>
      <p:sp>
        <p:nvSpPr>
          <p:cNvPr id="246" name="Google Shape;246;p19"/>
          <p:cNvSpPr txBox="1"/>
          <p:nvPr/>
        </p:nvSpPr>
        <p:spPr>
          <a:xfrm>
            <a:off x="6714463" y="3117600"/>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1</a:t>
            </a:r>
            <a:endParaRPr b="1">
              <a:solidFill>
                <a:schemeClr val="lt1"/>
              </a:solidFill>
            </a:endParaRPr>
          </a:p>
        </p:txBody>
      </p:sp>
      <p:sp>
        <p:nvSpPr>
          <p:cNvPr id="247" name="Google Shape;247;p19">
            <a:hlinkClick r:id="rId3"/>
          </p:cNvPr>
          <p:cNvSpPr txBox="1"/>
          <p:nvPr/>
        </p:nvSpPr>
        <p:spPr>
          <a:xfrm>
            <a:off x="1918463" y="3098638"/>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20</a:t>
            </a:r>
            <a:endParaRPr b="1">
              <a:solidFill>
                <a:schemeClr val="dk1"/>
              </a:solidFill>
            </a:endParaRPr>
          </a:p>
        </p:txBody>
      </p:sp>
      <p:sp>
        <p:nvSpPr>
          <p:cNvPr id="248" name="Google Shape;248;p19"/>
          <p:cNvSpPr txBox="1"/>
          <p:nvPr/>
        </p:nvSpPr>
        <p:spPr>
          <a:xfrm>
            <a:off x="1644377" y="2887125"/>
            <a:ext cx="9405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0-5 Automations</a:t>
            </a:r>
            <a:endParaRPr sz="750" b="1" i="1">
              <a:latin typeface="Century Gothic"/>
              <a:ea typeface="Century Gothic"/>
              <a:cs typeface="Century Gothic"/>
              <a:sym typeface="Century Gothic"/>
            </a:endParaRPr>
          </a:p>
        </p:txBody>
      </p:sp>
      <p:sp>
        <p:nvSpPr>
          <p:cNvPr id="249" name="Google Shape;249;p19">
            <a:extLst>
              <a:ext uri="{C183D7F6-B498-43B3-948B-1728B52AA6E4}">
                <adec:decorative xmlns:adec="http://schemas.microsoft.com/office/drawing/2017/decorative" val="1"/>
              </a:ext>
            </a:extLst>
          </p:cNvPr>
          <p:cNvSpPr/>
          <p:nvPr/>
        </p:nvSpPr>
        <p:spPr>
          <a:xfrm>
            <a:off x="1711400" y="3756000"/>
            <a:ext cx="5826900" cy="343800"/>
          </a:xfrm>
          <a:prstGeom prst="homePlate">
            <a:avLst>
              <a:gd name="adj" fmla="val 4640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0" name="Google Shape;250;p19">
            <a:extLst>
              <a:ext uri="{C183D7F6-B498-43B3-948B-1728B52AA6E4}">
                <adec:decorative xmlns:adec="http://schemas.microsoft.com/office/drawing/2017/decorative" val="1"/>
              </a:ext>
            </a:extLst>
          </p:cNvPr>
          <p:cNvSpPr/>
          <p:nvPr/>
        </p:nvSpPr>
        <p:spPr>
          <a:xfrm>
            <a:off x="1711400" y="3760275"/>
            <a:ext cx="4632600" cy="343800"/>
          </a:xfrm>
          <a:prstGeom prst="homePlate">
            <a:avLst>
              <a:gd name="adj" fmla="val 46401"/>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1" name="Google Shape;251;p19">
            <a:extLst>
              <a:ext uri="{C183D7F6-B498-43B3-948B-1728B52AA6E4}">
                <adec:decorative xmlns:adec="http://schemas.microsoft.com/office/drawing/2017/decorative" val="1"/>
              </a:ext>
            </a:extLst>
          </p:cNvPr>
          <p:cNvSpPr/>
          <p:nvPr/>
        </p:nvSpPr>
        <p:spPr>
          <a:xfrm>
            <a:off x="1705650" y="3760275"/>
            <a:ext cx="3417300" cy="343800"/>
          </a:xfrm>
          <a:prstGeom prst="homePlate">
            <a:avLst>
              <a:gd name="adj" fmla="val 46401"/>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a:extLst>
              <a:ext uri="{C183D7F6-B498-43B3-948B-1728B52AA6E4}">
                <adec:decorative xmlns:adec="http://schemas.microsoft.com/office/drawing/2017/decorative" val="1"/>
              </a:ext>
            </a:extLst>
          </p:cNvPr>
          <p:cNvSpPr/>
          <p:nvPr/>
        </p:nvSpPr>
        <p:spPr>
          <a:xfrm>
            <a:off x="1711400" y="3760275"/>
            <a:ext cx="2239500" cy="343800"/>
          </a:xfrm>
          <a:prstGeom prst="homePlate">
            <a:avLst>
              <a:gd name="adj" fmla="val 46401"/>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3" name="Google Shape;253;p19">
            <a:extLst>
              <a:ext uri="{C183D7F6-B498-43B3-948B-1728B52AA6E4}">
                <adec:decorative xmlns:adec="http://schemas.microsoft.com/office/drawing/2017/decorative" val="1"/>
              </a:ext>
            </a:extLst>
          </p:cNvPr>
          <p:cNvSpPr/>
          <p:nvPr/>
        </p:nvSpPr>
        <p:spPr>
          <a:xfrm>
            <a:off x="1701875" y="3760275"/>
            <a:ext cx="1030500" cy="343800"/>
          </a:xfrm>
          <a:prstGeom prst="homePlate">
            <a:avLst>
              <a:gd name="adj" fmla="val 46401"/>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 name="Google Shape;254;p19"/>
          <p:cNvSpPr txBox="1"/>
          <p:nvPr/>
        </p:nvSpPr>
        <p:spPr>
          <a:xfrm>
            <a:off x="3169713" y="3742425"/>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12</a:t>
            </a:r>
            <a:endParaRPr b="1">
              <a:solidFill>
                <a:schemeClr val="dk1"/>
              </a:solidFill>
            </a:endParaRPr>
          </a:p>
        </p:txBody>
      </p:sp>
      <p:sp>
        <p:nvSpPr>
          <p:cNvPr id="255" name="Google Shape;255;p19"/>
          <p:cNvSpPr txBox="1"/>
          <p:nvPr/>
        </p:nvSpPr>
        <p:spPr>
          <a:xfrm>
            <a:off x="4416213" y="3737238"/>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10</a:t>
            </a:r>
            <a:endParaRPr b="1">
              <a:solidFill>
                <a:schemeClr val="dk1"/>
              </a:solidFill>
            </a:endParaRPr>
          </a:p>
        </p:txBody>
      </p:sp>
      <p:sp>
        <p:nvSpPr>
          <p:cNvPr id="256" name="Google Shape;256;p19"/>
          <p:cNvSpPr txBox="1"/>
          <p:nvPr/>
        </p:nvSpPr>
        <p:spPr>
          <a:xfrm>
            <a:off x="5544563" y="3749875"/>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0</a:t>
            </a:r>
            <a:endParaRPr b="1">
              <a:solidFill>
                <a:schemeClr val="lt1"/>
              </a:solidFill>
            </a:endParaRPr>
          </a:p>
        </p:txBody>
      </p:sp>
      <p:sp>
        <p:nvSpPr>
          <p:cNvPr id="257" name="Google Shape;257;p19"/>
          <p:cNvSpPr txBox="1"/>
          <p:nvPr/>
        </p:nvSpPr>
        <p:spPr>
          <a:xfrm>
            <a:off x="6719213" y="374676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1</a:t>
            </a:r>
            <a:endParaRPr b="1">
              <a:solidFill>
                <a:schemeClr val="lt1"/>
              </a:solidFill>
            </a:endParaRPr>
          </a:p>
        </p:txBody>
      </p:sp>
      <p:sp>
        <p:nvSpPr>
          <p:cNvPr id="258" name="Google Shape;258;p19">
            <a:hlinkClick r:id="rId4"/>
          </p:cNvPr>
          <p:cNvSpPr txBox="1"/>
          <p:nvPr/>
        </p:nvSpPr>
        <p:spPr>
          <a:xfrm>
            <a:off x="1923213" y="3727800"/>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26</a:t>
            </a:r>
            <a:endParaRPr b="1">
              <a:solidFill>
                <a:schemeClr val="dk1"/>
              </a:solidFill>
            </a:endParaRPr>
          </a:p>
        </p:txBody>
      </p:sp>
      <p:sp>
        <p:nvSpPr>
          <p:cNvPr id="259" name="Google Shape;259;p19"/>
          <p:cNvSpPr txBox="1"/>
          <p:nvPr/>
        </p:nvSpPr>
        <p:spPr>
          <a:xfrm>
            <a:off x="1651275" y="3524775"/>
            <a:ext cx="9405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&lt;5K Annual Hrs</a:t>
            </a:r>
            <a:endParaRPr sz="750" b="1" i="1">
              <a:latin typeface="Century Gothic"/>
              <a:ea typeface="Century Gothic"/>
              <a:cs typeface="Century Gothic"/>
              <a:sym typeface="Century Gothic"/>
            </a:endParaRPr>
          </a:p>
        </p:txBody>
      </p:sp>
      <p:sp>
        <p:nvSpPr>
          <p:cNvPr id="260" name="Google Shape;260;p19"/>
          <p:cNvSpPr txBox="1"/>
          <p:nvPr/>
        </p:nvSpPr>
        <p:spPr>
          <a:xfrm>
            <a:off x="2728150" y="2875200"/>
            <a:ext cx="10305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6-20 Automations</a:t>
            </a:r>
            <a:endParaRPr sz="750" b="1" i="1">
              <a:latin typeface="Century Gothic"/>
              <a:ea typeface="Century Gothic"/>
              <a:cs typeface="Century Gothic"/>
              <a:sym typeface="Century Gothic"/>
            </a:endParaRPr>
          </a:p>
        </p:txBody>
      </p:sp>
      <p:sp>
        <p:nvSpPr>
          <p:cNvPr id="261" name="Google Shape;261;p19"/>
          <p:cNvSpPr txBox="1"/>
          <p:nvPr/>
        </p:nvSpPr>
        <p:spPr>
          <a:xfrm>
            <a:off x="3886200" y="2876625"/>
            <a:ext cx="11442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21-50 Automations</a:t>
            </a:r>
            <a:endParaRPr sz="750" b="1" i="1">
              <a:latin typeface="Century Gothic"/>
              <a:ea typeface="Century Gothic"/>
              <a:cs typeface="Century Gothic"/>
              <a:sym typeface="Century Gothic"/>
            </a:endParaRPr>
          </a:p>
        </p:txBody>
      </p:sp>
      <p:sp>
        <p:nvSpPr>
          <p:cNvPr id="262" name="Google Shape;262;p19"/>
          <p:cNvSpPr txBox="1"/>
          <p:nvPr/>
        </p:nvSpPr>
        <p:spPr>
          <a:xfrm>
            <a:off x="5033725" y="2884025"/>
            <a:ext cx="11934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51-100 Automations</a:t>
            </a:r>
            <a:endParaRPr sz="750" b="1" i="1">
              <a:latin typeface="Century Gothic"/>
              <a:ea typeface="Century Gothic"/>
              <a:cs typeface="Century Gothic"/>
              <a:sym typeface="Century Gothic"/>
            </a:endParaRPr>
          </a:p>
        </p:txBody>
      </p:sp>
      <p:sp>
        <p:nvSpPr>
          <p:cNvPr id="263" name="Google Shape;263;p19"/>
          <p:cNvSpPr txBox="1"/>
          <p:nvPr/>
        </p:nvSpPr>
        <p:spPr>
          <a:xfrm>
            <a:off x="6297525" y="2884600"/>
            <a:ext cx="10305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100+ Automations</a:t>
            </a:r>
            <a:endParaRPr sz="750" b="1" i="1">
              <a:latin typeface="Century Gothic"/>
              <a:ea typeface="Century Gothic"/>
              <a:cs typeface="Century Gothic"/>
              <a:sym typeface="Century Gothic"/>
            </a:endParaRPr>
          </a:p>
        </p:txBody>
      </p:sp>
      <p:sp>
        <p:nvSpPr>
          <p:cNvPr id="264" name="Google Shape;264;p19"/>
          <p:cNvSpPr txBox="1"/>
          <p:nvPr/>
        </p:nvSpPr>
        <p:spPr>
          <a:xfrm>
            <a:off x="2755450" y="3535800"/>
            <a:ext cx="10305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5K-50K Annual Hrs</a:t>
            </a:r>
            <a:endParaRPr sz="750" b="1" i="1">
              <a:latin typeface="Century Gothic"/>
              <a:ea typeface="Century Gothic"/>
              <a:cs typeface="Century Gothic"/>
              <a:sym typeface="Century Gothic"/>
            </a:endParaRPr>
          </a:p>
        </p:txBody>
      </p:sp>
      <p:sp>
        <p:nvSpPr>
          <p:cNvPr id="265" name="Google Shape;265;p19"/>
          <p:cNvSpPr txBox="1"/>
          <p:nvPr/>
        </p:nvSpPr>
        <p:spPr>
          <a:xfrm>
            <a:off x="3889525" y="3534775"/>
            <a:ext cx="11442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50K-150K Annual Hrs</a:t>
            </a:r>
            <a:endParaRPr sz="750" b="1" i="1">
              <a:latin typeface="Century Gothic"/>
              <a:ea typeface="Century Gothic"/>
              <a:cs typeface="Century Gothic"/>
              <a:sym typeface="Century Gothic"/>
            </a:endParaRPr>
          </a:p>
        </p:txBody>
      </p:sp>
      <p:sp>
        <p:nvSpPr>
          <p:cNvPr id="266" name="Google Shape;266;p19"/>
          <p:cNvSpPr txBox="1"/>
          <p:nvPr/>
        </p:nvSpPr>
        <p:spPr>
          <a:xfrm>
            <a:off x="5009325" y="3535800"/>
            <a:ext cx="12882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150K-300K Annual Hrs</a:t>
            </a:r>
            <a:endParaRPr sz="750" b="1" i="1">
              <a:latin typeface="Century Gothic"/>
              <a:ea typeface="Century Gothic"/>
              <a:cs typeface="Century Gothic"/>
              <a:sym typeface="Century Gothic"/>
            </a:endParaRPr>
          </a:p>
        </p:txBody>
      </p:sp>
      <p:sp>
        <p:nvSpPr>
          <p:cNvPr id="267" name="Google Shape;267;p19"/>
          <p:cNvSpPr txBox="1"/>
          <p:nvPr/>
        </p:nvSpPr>
        <p:spPr>
          <a:xfrm>
            <a:off x="6445125" y="3534775"/>
            <a:ext cx="10305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300K+ Annual Hrs</a:t>
            </a:r>
            <a:endParaRPr sz="750" b="1" i="1">
              <a:latin typeface="Century Gothic"/>
              <a:ea typeface="Century Gothic"/>
              <a:cs typeface="Century Gothic"/>
              <a:sym typeface="Century Gothic"/>
            </a:endParaRPr>
          </a:p>
        </p:txBody>
      </p:sp>
      <p:sp>
        <p:nvSpPr>
          <p:cNvPr id="268" name="Google Shape;268;p19"/>
          <p:cNvSpPr txBox="1"/>
          <p:nvPr/>
        </p:nvSpPr>
        <p:spPr>
          <a:xfrm>
            <a:off x="2858975" y="4147050"/>
            <a:ext cx="10305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Office Level Units</a:t>
            </a:r>
            <a:endParaRPr sz="750" b="1" i="1">
              <a:latin typeface="Century Gothic"/>
              <a:ea typeface="Century Gothic"/>
              <a:cs typeface="Century Gothic"/>
              <a:sym typeface="Century Gothic"/>
            </a:endParaRPr>
          </a:p>
        </p:txBody>
      </p:sp>
      <p:sp>
        <p:nvSpPr>
          <p:cNvPr id="269" name="Google Shape;269;p19"/>
          <p:cNvSpPr txBox="1"/>
          <p:nvPr/>
        </p:nvSpPr>
        <p:spPr>
          <a:xfrm>
            <a:off x="3993050" y="4146025"/>
            <a:ext cx="11442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Basic Capability</a:t>
            </a:r>
            <a:endParaRPr sz="750" b="1" i="1">
              <a:latin typeface="Century Gothic"/>
              <a:ea typeface="Century Gothic"/>
              <a:cs typeface="Century Gothic"/>
              <a:sym typeface="Century Gothic"/>
            </a:endParaRPr>
          </a:p>
        </p:txBody>
      </p:sp>
      <p:sp>
        <p:nvSpPr>
          <p:cNvPr id="270" name="Google Shape;270;p19"/>
          <p:cNvSpPr txBox="1"/>
          <p:nvPr/>
        </p:nvSpPr>
        <p:spPr>
          <a:xfrm>
            <a:off x="5074750" y="4147050"/>
            <a:ext cx="12882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Intermediate Capability</a:t>
            </a:r>
            <a:endParaRPr sz="750" b="1" i="1">
              <a:latin typeface="Century Gothic"/>
              <a:ea typeface="Century Gothic"/>
              <a:cs typeface="Century Gothic"/>
              <a:sym typeface="Century Gothic"/>
            </a:endParaRPr>
          </a:p>
        </p:txBody>
      </p:sp>
      <p:sp>
        <p:nvSpPr>
          <p:cNvPr id="271" name="Google Shape;271;p19"/>
          <p:cNvSpPr txBox="1"/>
          <p:nvPr/>
        </p:nvSpPr>
        <p:spPr>
          <a:xfrm>
            <a:off x="6297525" y="4146025"/>
            <a:ext cx="12435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Advanced Capability</a:t>
            </a:r>
            <a:endParaRPr sz="750" b="1" i="1">
              <a:latin typeface="Century Gothic"/>
              <a:ea typeface="Century Gothic"/>
              <a:cs typeface="Century Gothic"/>
              <a:sym typeface="Century Gothic"/>
            </a:endParaRPr>
          </a:p>
        </p:txBody>
      </p:sp>
      <p:sp>
        <p:nvSpPr>
          <p:cNvPr id="272" name="Google Shape;272;p19">
            <a:extLst>
              <a:ext uri="{C183D7F6-B498-43B3-948B-1728B52AA6E4}">
                <adec:decorative xmlns:adec="http://schemas.microsoft.com/office/drawing/2017/decorative" val="1"/>
              </a:ext>
            </a:extLst>
          </p:cNvPr>
          <p:cNvSpPr/>
          <p:nvPr/>
        </p:nvSpPr>
        <p:spPr>
          <a:xfrm>
            <a:off x="1732563" y="5641438"/>
            <a:ext cx="5826900" cy="343800"/>
          </a:xfrm>
          <a:prstGeom prst="homePlate">
            <a:avLst>
              <a:gd name="adj" fmla="val 4640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3" name="Google Shape;273;p19">
            <a:extLst>
              <a:ext uri="{C183D7F6-B498-43B3-948B-1728B52AA6E4}">
                <adec:decorative xmlns:adec="http://schemas.microsoft.com/office/drawing/2017/decorative" val="1"/>
              </a:ext>
            </a:extLst>
          </p:cNvPr>
          <p:cNvSpPr/>
          <p:nvPr/>
        </p:nvSpPr>
        <p:spPr>
          <a:xfrm>
            <a:off x="1732563" y="5645713"/>
            <a:ext cx="4632600" cy="343800"/>
          </a:xfrm>
          <a:prstGeom prst="homePlate">
            <a:avLst>
              <a:gd name="adj" fmla="val 46401"/>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4" name="Google Shape;274;p19">
            <a:extLst>
              <a:ext uri="{C183D7F6-B498-43B3-948B-1728B52AA6E4}">
                <adec:decorative xmlns:adec="http://schemas.microsoft.com/office/drawing/2017/decorative" val="1"/>
              </a:ext>
            </a:extLst>
          </p:cNvPr>
          <p:cNvSpPr/>
          <p:nvPr/>
        </p:nvSpPr>
        <p:spPr>
          <a:xfrm>
            <a:off x="1726813" y="5645713"/>
            <a:ext cx="3417300" cy="343800"/>
          </a:xfrm>
          <a:prstGeom prst="homePlate">
            <a:avLst>
              <a:gd name="adj" fmla="val 46401"/>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9">
            <a:extLst>
              <a:ext uri="{C183D7F6-B498-43B3-948B-1728B52AA6E4}">
                <adec:decorative xmlns:adec="http://schemas.microsoft.com/office/drawing/2017/decorative" val="1"/>
              </a:ext>
            </a:extLst>
          </p:cNvPr>
          <p:cNvSpPr/>
          <p:nvPr/>
        </p:nvSpPr>
        <p:spPr>
          <a:xfrm>
            <a:off x="1732563" y="5645713"/>
            <a:ext cx="2239500" cy="343800"/>
          </a:xfrm>
          <a:prstGeom prst="homePlate">
            <a:avLst>
              <a:gd name="adj" fmla="val 46401"/>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6" name="Google Shape;276;p19">
            <a:extLst>
              <a:ext uri="{C183D7F6-B498-43B3-948B-1728B52AA6E4}">
                <adec:decorative xmlns:adec="http://schemas.microsoft.com/office/drawing/2017/decorative" val="1"/>
              </a:ext>
            </a:extLst>
          </p:cNvPr>
          <p:cNvSpPr/>
          <p:nvPr/>
        </p:nvSpPr>
        <p:spPr>
          <a:xfrm>
            <a:off x="1723038" y="5645713"/>
            <a:ext cx="1030500" cy="343800"/>
          </a:xfrm>
          <a:prstGeom prst="homePlate">
            <a:avLst>
              <a:gd name="adj" fmla="val 46401"/>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7" name="Google Shape;277;p19"/>
          <p:cNvSpPr txBox="1"/>
          <p:nvPr/>
        </p:nvSpPr>
        <p:spPr>
          <a:xfrm>
            <a:off x="3190875" y="562786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5</a:t>
            </a:r>
            <a:endParaRPr b="1">
              <a:solidFill>
                <a:schemeClr val="dk1"/>
              </a:solidFill>
            </a:endParaRPr>
          </a:p>
        </p:txBody>
      </p:sp>
      <p:sp>
        <p:nvSpPr>
          <p:cNvPr id="278" name="Google Shape;278;p19"/>
          <p:cNvSpPr txBox="1"/>
          <p:nvPr/>
        </p:nvSpPr>
        <p:spPr>
          <a:xfrm>
            <a:off x="4437375" y="5622675"/>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3</a:t>
            </a:r>
            <a:endParaRPr b="1">
              <a:solidFill>
                <a:schemeClr val="dk1"/>
              </a:solidFill>
            </a:endParaRPr>
          </a:p>
        </p:txBody>
      </p:sp>
      <p:sp>
        <p:nvSpPr>
          <p:cNvPr id="279" name="Google Shape;279;p19"/>
          <p:cNvSpPr txBox="1"/>
          <p:nvPr/>
        </p:nvSpPr>
        <p:spPr>
          <a:xfrm>
            <a:off x="5565725" y="563531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13</a:t>
            </a:r>
            <a:endParaRPr b="1">
              <a:solidFill>
                <a:schemeClr val="lt1"/>
              </a:solidFill>
            </a:endParaRPr>
          </a:p>
        </p:txBody>
      </p:sp>
      <p:sp>
        <p:nvSpPr>
          <p:cNvPr id="280" name="Google Shape;280;p19"/>
          <p:cNvSpPr txBox="1"/>
          <p:nvPr/>
        </p:nvSpPr>
        <p:spPr>
          <a:xfrm>
            <a:off x="6740375" y="5632200"/>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11</a:t>
            </a:r>
            <a:endParaRPr b="1">
              <a:solidFill>
                <a:schemeClr val="lt1"/>
              </a:solidFill>
            </a:endParaRPr>
          </a:p>
        </p:txBody>
      </p:sp>
      <p:sp>
        <p:nvSpPr>
          <p:cNvPr id="281" name="Google Shape;281;p19">
            <a:hlinkClick r:id="rId5"/>
          </p:cNvPr>
          <p:cNvSpPr txBox="1"/>
          <p:nvPr/>
        </p:nvSpPr>
        <p:spPr>
          <a:xfrm>
            <a:off x="1944375" y="5613238"/>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5</a:t>
            </a:r>
            <a:endParaRPr b="1">
              <a:solidFill>
                <a:schemeClr val="dk1"/>
              </a:solidFill>
            </a:endParaRPr>
          </a:p>
        </p:txBody>
      </p:sp>
      <p:sp>
        <p:nvSpPr>
          <p:cNvPr id="282" name="Google Shape;282;p19"/>
          <p:cNvSpPr txBox="1"/>
          <p:nvPr/>
        </p:nvSpPr>
        <p:spPr>
          <a:xfrm>
            <a:off x="1812925" y="5381625"/>
            <a:ext cx="800100" cy="30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50" b="1" i="1">
                <a:latin typeface="Century Gothic"/>
                <a:ea typeface="Century Gothic"/>
                <a:cs typeface="Century Gothic"/>
                <a:sym typeface="Century Gothic"/>
              </a:rPr>
              <a:t>&lt;5 in Pipeline</a:t>
            </a:r>
            <a:endParaRPr sz="750" b="1" i="1">
              <a:latin typeface="Century Gothic"/>
              <a:ea typeface="Century Gothic"/>
              <a:cs typeface="Century Gothic"/>
              <a:sym typeface="Century Gothic"/>
            </a:endParaRPr>
          </a:p>
        </p:txBody>
      </p:sp>
      <p:sp>
        <p:nvSpPr>
          <p:cNvPr id="283" name="Google Shape;283;p19"/>
          <p:cNvSpPr txBox="1"/>
          <p:nvPr/>
        </p:nvSpPr>
        <p:spPr>
          <a:xfrm>
            <a:off x="3029250" y="5389450"/>
            <a:ext cx="800100" cy="30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50" b="1" i="1">
                <a:latin typeface="Century Gothic"/>
                <a:ea typeface="Century Gothic"/>
                <a:cs typeface="Century Gothic"/>
                <a:sym typeface="Century Gothic"/>
              </a:rPr>
              <a:t>5+ in Pipeline</a:t>
            </a:r>
            <a:endParaRPr sz="750" b="1" i="1">
              <a:latin typeface="Century Gothic"/>
              <a:ea typeface="Century Gothic"/>
              <a:cs typeface="Century Gothic"/>
              <a:sym typeface="Century Gothic"/>
            </a:endParaRPr>
          </a:p>
        </p:txBody>
      </p:sp>
      <p:sp>
        <p:nvSpPr>
          <p:cNvPr id="284" name="Google Shape;284;p19"/>
          <p:cNvSpPr txBox="1"/>
          <p:nvPr/>
        </p:nvSpPr>
        <p:spPr>
          <a:xfrm>
            <a:off x="4076050" y="5384975"/>
            <a:ext cx="940500" cy="30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50" b="1" i="1">
                <a:latin typeface="Century Gothic"/>
                <a:ea typeface="Century Gothic"/>
                <a:cs typeface="Century Gothic"/>
                <a:sym typeface="Century Gothic"/>
              </a:rPr>
              <a:t>10+ in Pipeline</a:t>
            </a:r>
            <a:endParaRPr sz="750" b="1" i="1">
              <a:latin typeface="Century Gothic"/>
              <a:ea typeface="Century Gothic"/>
              <a:cs typeface="Century Gothic"/>
              <a:sym typeface="Century Gothic"/>
            </a:endParaRPr>
          </a:p>
        </p:txBody>
      </p:sp>
      <p:sp>
        <p:nvSpPr>
          <p:cNvPr id="285" name="Google Shape;285;p19"/>
          <p:cNvSpPr txBox="1"/>
          <p:nvPr/>
        </p:nvSpPr>
        <p:spPr>
          <a:xfrm>
            <a:off x="5286300" y="5394500"/>
            <a:ext cx="940500" cy="30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50" b="1" i="1">
                <a:latin typeface="Century Gothic"/>
                <a:ea typeface="Century Gothic"/>
                <a:cs typeface="Century Gothic"/>
                <a:sym typeface="Century Gothic"/>
              </a:rPr>
              <a:t>20+ in Pipeline</a:t>
            </a:r>
            <a:endParaRPr sz="750" b="1" i="1">
              <a:latin typeface="Century Gothic"/>
              <a:ea typeface="Century Gothic"/>
              <a:cs typeface="Century Gothic"/>
              <a:sym typeface="Century Gothic"/>
            </a:endParaRPr>
          </a:p>
        </p:txBody>
      </p:sp>
      <p:sp>
        <p:nvSpPr>
          <p:cNvPr id="286" name="Google Shape;286;p19"/>
          <p:cNvSpPr txBox="1"/>
          <p:nvPr/>
        </p:nvSpPr>
        <p:spPr>
          <a:xfrm>
            <a:off x="6360900" y="5409875"/>
            <a:ext cx="10305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30+ in Pipeline</a:t>
            </a:r>
            <a:endParaRPr sz="750" b="1" i="1">
              <a:latin typeface="Century Gothic"/>
              <a:ea typeface="Century Gothic"/>
              <a:cs typeface="Century Gothic"/>
              <a:sym typeface="Century Gothic"/>
            </a:endParaRPr>
          </a:p>
        </p:txBody>
      </p:sp>
      <p:sp>
        <p:nvSpPr>
          <p:cNvPr id="287" name="Google Shape;287;p19" descr="color block - grey" title="color block - grey"/>
          <p:cNvSpPr/>
          <p:nvPr/>
        </p:nvSpPr>
        <p:spPr>
          <a:xfrm>
            <a:off x="1742088" y="6279613"/>
            <a:ext cx="5826900" cy="343800"/>
          </a:xfrm>
          <a:prstGeom prst="homePlate">
            <a:avLst>
              <a:gd name="adj" fmla="val 4640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 name="Google Shape;288;p19" descr="color block - grey" title="color block - grey"/>
          <p:cNvSpPr/>
          <p:nvPr/>
        </p:nvSpPr>
        <p:spPr>
          <a:xfrm>
            <a:off x="1742088" y="6283888"/>
            <a:ext cx="4632600" cy="343800"/>
          </a:xfrm>
          <a:prstGeom prst="homePlate">
            <a:avLst>
              <a:gd name="adj" fmla="val 46401"/>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9" name="Google Shape;289;p19" descr="color block - grey" title="color block - grey"/>
          <p:cNvSpPr/>
          <p:nvPr/>
        </p:nvSpPr>
        <p:spPr>
          <a:xfrm>
            <a:off x="1736338" y="6283888"/>
            <a:ext cx="3417300" cy="343800"/>
          </a:xfrm>
          <a:prstGeom prst="homePlate">
            <a:avLst>
              <a:gd name="adj" fmla="val 46401"/>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descr="color block - grey" title="color block - grey"/>
          <p:cNvSpPr/>
          <p:nvPr/>
        </p:nvSpPr>
        <p:spPr>
          <a:xfrm>
            <a:off x="1742088" y="6283888"/>
            <a:ext cx="2239500" cy="343800"/>
          </a:xfrm>
          <a:prstGeom prst="homePlate">
            <a:avLst>
              <a:gd name="adj" fmla="val 46401"/>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1" name="Google Shape;291;p19"/>
          <p:cNvSpPr txBox="1"/>
          <p:nvPr/>
        </p:nvSpPr>
        <p:spPr>
          <a:xfrm>
            <a:off x="4429125" y="6266038"/>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4</a:t>
            </a:r>
            <a:endParaRPr b="1">
              <a:solidFill>
                <a:schemeClr val="dk1"/>
              </a:solidFill>
            </a:endParaRPr>
          </a:p>
        </p:txBody>
      </p:sp>
      <p:sp>
        <p:nvSpPr>
          <p:cNvPr id="292" name="Google Shape;292;p19"/>
          <p:cNvSpPr txBox="1"/>
          <p:nvPr/>
        </p:nvSpPr>
        <p:spPr>
          <a:xfrm>
            <a:off x="5589900" y="6260850"/>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14</a:t>
            </a:r>
            <a:endParaRPr b="1">
              <a:solidFill>
                <a:schemeClr val="lt1"/>
              </a:solidFill>
            </a:endParaRPr>
          </a:p>
        </p:txBody>
      </p:sp>
      <p:sp>
        <p:nvSpPr>
          <p:cNvPr id="293" name="Google Shape;293;p19"/>
          <p:cNvSpPr txBox="1"/>
          <p:nvPr/>
        </p:nvSpPr>
        <p:spPr>
          <a:xfrm>
            <a:off x="6775400" y="6273488"/>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16</a:t>
            </a:r>
            <a:endParaRPr b="1">
              <a:solidFill>
                <a:schemeClr val="lt1"/>
              </a:solidFill>
            </a:endParaRPr>
          </a:p>
        </p:txBody>
      </p:sp>
      <p:sp>
        <p:nvSpPr>
          <p:cNvPr id="294" name="Google Shape;294;p19">
            <a:hlinkClick r:id="rId6"/>
          </p:cNvPr>
          <p:cNvSpPr txBox="1"/>
          <p:nvPr/>
        </p:nvSpPr>
        <p:spPr>
          <a:xfrm>
            <a:off x="3182625" y="625141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15</a:t>
            </a:r>
            <a:endParaRPr b="1">
              <a:solidFill>
                <a:schemeClr val="dk1"/>
              </a:solidFill>
            </a:endParaRPr>
          </a:p>
        </p:txBody>
      </p:sp>
      <p:sp>
        <p:nvSpPr>
          <p:cNvPr id="295" name="Google Shape;295;p19"/>
          <p:cNvSpPr txBox="1"/>
          <p:nvPr/>
        </p:nvSpPr>
        <p:spPr>
          <a:xfrm>
            <a:off x="2397175" y="6038850"/>
            <a:ext cx="14541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Pilot Desktop Automations</a:t>
            </a:r>
            <a:endParaRPr sz="750" b="1" i="1">
              <a:latin typeface="Century Gothic"/>
              <a:ea typeface="Century Gothic"/>
              <a:cs typeface="Century Gothic"/>
              <a:sym typeface="Century Gothic"/>
            </a:endParaRPr>
          </a:p>
        </p:txBody>
      </p:sp>
      <p:sp>
        <p:nvSpPr>
          <p:cNvPr id="296" name="Google Shape;296;p19"/>
          <p:cNvSpPr txBox="1"/>
          <p:nvPr/>
        </p:nvSpPr>
        <p:spPr>
          <a:xfrm>
            <a:off x="3674625" y="6027625"/>
            <a:ext cx="15504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VDI Attended Automations</a:t>
            </a:r>
            <a:endParaRPr sz="750" b="1" i="1">
              <a:latin typeface="Century Gothic"/>
              <a:ea typeface="Century Gothic"/>
              <a:cs typeface="Century Gothic"/>
              <a:sym typeface="Century Gothic"/>
            </a:endParaRPr>
          </a:p>
        </p:txBody>
      </p:sp>
      <p:sp>
        <p:nvSpPr>
          <p:cNvPr id="297" name="Google Shape;297;p19"/>
          <p:cNvSpPr txBox="1"/>
          <p:nvPr/>
        </p:nvSpPr>
        <p:spPr>
          <a:xfrm>
            <a:off x="5062375" y="6032675"/>
            <a:ext cx="11934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On-Prem Ent Platform</a:t>
            </a:r>
            <a:endParaRPr sz="750" b="1" i="1">
              <a:latin typeface="Century Gothic"/>
              <a:ea typeface="Century Gothic"/>
              <a:cs typeface="Century Gothic"/>
              <a:sym typeface="Century Gothic"/>
            </a:endParaRPr>
          </a:p>
        </p:txBody>
      </p:sp>
      <p:sp>
        <p:nvSpPr>
          <p:cNvPr id="298" name="Google Shape;298;p19"/>
          <p:cNvSpPr txBox="1"/>
          <p:nvPr/>
        </p:nvSpPr>
        <p:spPr>
          <a:xfrm>
            <a:off x="6317400" y="6023150"/>
            <a:ext cx="10905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Ent Cloud Platform</a:t>
            </a:r>
            <a:endParaRPr sz="750" b="1" i="1">
              <a:latin typeface="Century Gothic"/>
              <a:ea typeface="Century Gothic"/>
              <a:cs typeface="Century Gothic"/>
              <a:sym typeface="Century Gothic"/>
            </a:endParaRPr>
          </a:p>
        </p:txBody>
      </p:sp>
      <p:sp>
        <p:nvSpPr>
          <p:cNvPr id="299" name="Google Shape;299;p19" descr="color block - grey" title="color block - grey"/>
          <p:cNvSpPr/>
          <p:nvPr/>
        </p:nvSpPr>
        <p:spPr>
          <a:xfrm>
            <a:off x="1747825" y="6936813"/>
            <a:ext cx="5826900" cy="343800"/>
          </a:xfrm>
          <a:prstGeom prst="homePlate">
            <a:avLst>
              <a:gd name="adj" fmla="val 4640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0" name="Google Shape;300;p19" descr="color block - grey" title="color block - grey"/>
          <p:cNvSpPr/>
          <p:nvPr/>
        </p:nvSpPr>
        <p:spPr>
          <a:xfrm>
            <a:off x="1747825" y="6941088"/>
            <a:ext cx="4632600" cy="343800"/>
          </a:xfrm>
          <a:prstGeom prst="homePlate">
            <a:avLst>
              <a:gd name="adj" fmla="val 46401"/>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1" name="Google Shape;301;p19" descr="color block - grey" title="color block - grey"/>
          <p:cNvSpPr/>
          <p:nvPr/>
        </p:nvSpPr>
        <p:spPr>
          <a:xfrm>
            <a:off x="1742075" y="6941088"/>
            <a:ext cx="3417300" cy="343800"/>
          </a:xfrm>
          <a:prstGeom prst="homePlate">
            <a:avLst>
              <a:gd name="adj" fmla="val 46401"/>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9" descr="color block - grey" title="color block - grey"/>
          <p:cNvSpPr/>
          <p:nvPr/>
        </p:nvSpPr>
        <p:spPr>
          <a:xfrm>
            <a:off x="1747825" y="6941088"/>
            <a:ext cx="2239500" cy="343800"/>
          </a:xfrm>
          <a:prstGeom prst="homePlate">
            <a:avLst>
              <a:gd name="adj" fmla="val 46401"/>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3" name="Google Shape;303;p19" descr="color block - grey" title="color block - grey"/>
          <p:cNvSpPr/>
          <p:nvPr/>
        </p:nvSpPr>
        <p:spPr>
          <a:xfrm>
            <a:off x="1738300" y="6941088"/>
            <a:ext cx="1030500" cy="343800"/>
          </a:xfrm>
          <a:prstGeom prst="homePlate">
            <a:avLst>
              <a:gd name="adj" fmla="val 46401"/>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4" name="Google Shape;304;p19"/>
          <p:cNvSpPr txBox="1"/>
          <p:nvPr/>
        </p:nvSpPr>
        <p:spPr>
          <a:xfrm>
            <a:off x="3206138" y="6923238"/>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16</a:t>
            </a:r>
            <a:endParaRPr b="1">
              <a:solidFill>
                <a:schemeClr val="dk1"/>
              </a:solidFill>
            </a:endParaRPr>
          </a:p>
        </p:txBody>
      </p:sp>
      <p:sp>
        <p:nvSpPr>
          <p:cNvPr id="305" name="Google Shape;305;p19"/>
          <p:cNvSpPr txBox="1"/>
          <p:nvPr/>
        </p:nvSpPr>
        <p:spPr>
          <a:xfrm>
            <a:off x="4452638" y="6918050"/>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4</a:t>
            </a:r>
            <a:endParaRPr b="1">
              <a:solidFill>
                <a:schemeClr val="dk1"/>
              </a:solidFill>
            </a:endParaRPr>
          </a:p>
        </p:txBody>
      </p:sp>
      <p:sp>
        <p:nvSpPr>
          <p:cNvPr id="306" name="Google Shape;306;p19"/>
          <p:cNvSpPr txBox="1"/>
          <p:nvPr/>
        </p:nvSpPr>
        <p:spPr>
          <a:xfrm>
            <a:off x="5580988" y="6930688"/>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2</a:t>
            </a:r>
            <a:endParaRPr b="1">
              <a:solidFill>
                <a:schemeClr val="lt1"/>
              </a:solidFill>
            </a:endParaRPr>
          </a:p>
        </p:txBody>
      </p:sp>
      <p:sp>
        <p:nvSpPr>
          <p:cNvPr id="307" name="Google Shape;307;p19"/>
          <p:cNvSpPr txBox="1"/>
          <p:nvPr/>
        </p:nvSpPr>
        <p:spPr>
          <a:xfrm>
            <a:off x="6755638" y="6927575"/>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6</a:t>
            </a:r>
            <a:endParaRPr b="1">
              <a:solidFill>
                <a:schemeClr val="lt1"/>
              </a:solidFill>
            </a:endParaRPr>
          </a:p>
        </p:txBody>
      </p:sp>
      <p:sp>
        <p:nvSpPr>
          <p:cNvPr id="308" name="Google Shape;308;p19"/>
          <p:cNvSpPr txBox="1"/>
          <p:nvPr/>
        </p:nvSpPr>
        <p:spPr>
          <a:xfrm>
            <a:off x="1959638" y="690861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rPr>
              <a:t>21</a:t>
            </a:r>
            <a:endParaRPr b="1">
              <a:solidFill>
                <a:schemeClr val="dk1"/>
              </a:solidFill>
            </a:endParaRPr>
          </a:p>
        </p:txBody>
      </p:sp>
      <p:sp>
        <p:nvSpPr>
          <p:cNvPr id="309" name="Google Shape;309;p19"/>
          <p:cNvSpPr txBox="1"/>
          <p:nvPr/>
        </p:nvSpPr>
        <p:spPr>
          <a:xfrm>
            <a:off x="1828188" y="6696050"/>
            <a:ext cx="8001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&lt;5 in Pipeline</a:t>
            </a:r>
            <a:endParaRPr sz="750" b="1" i="1">
              <a:latin typeface="Century Gothic"/>
              <a:ea typeface="Century Gothic"/>
              <a:cs typeface="Century Gothic"/>
              <a:sym typeface="Century Gothic"/>
            </a:endParaRPr>
          </a:p>
        </p:txBody>
      </p:sp>
      <p:sp>
        <p:nvSpPr>
          <p:cNvPr id="310" name="Google Shape;310;p19"/>
          <p:cNvSpPr txBox="1"/>
          <p:nvPr/>
        </p:nvSpPr>
        <p:spPr>
          <a:xfrm>
            <a:off x="2949263" y="6703875"/>
            <a:ext cx="8001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5+ in Pipeline</a:t>
            </a:r>
            <a:endParaRPr sz="750" b="1" i="1">
              <a:latin typeface="Century Gothic"/>
              <a:ea typeface="Century Gothic"/>
              <a:cs typeface="Century Gothic"/>
              <a:sym typeface="Century Gothic"/>
            </a:endParaRPr>
          </a:p>
        </p:txBody>
      </p:sp>
      <p:sp>
        <p:nvSpPr>
          <p:cNvPr id="311" name="Google Shape;311;p19"/>
          <p:cNvSpPr txBox="1"/>
          <p:nvPr/>
        </p:nvSpPr>
        <p:spPr>
          <a:xfrm>
            <a:off x="3838431" y="6689875"/>
            <a:ext cx="11934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10+ in Pipeline</a:t>
            </a:r>
            <a:endParaRPr sz="750" b="1" i="1">
              <a:latin typeface="Century Gothic"/>
              <a:ea typeface="Century Gothic"/>
              <a:cs typeface="Century Gothic"/>
              <a:sym typeface="Century Gothic"/>
            </a:endParaRPr>
          </a:p>
        </p:txBody>
      </p:sp>
      <p:sp>
        <p:nvSpPr>
          <p:cNvPr id="312" name="Google Shape;312;p19"/>
          <p:cNvSpPr txBox="1"/>
          <p:nvPr/>
        </p:nvSpPr>
        <p:spPr>
          <a:xfrm>
            <a:off x="5097881" y="6689875"/>
            <a:ext cx="11442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20+ in Pipeline</a:t>
            </a:r>
            <a:endParaRPr sz="750" b="1" i="1">
              <a:latin typeface="Century Gothic"/>
              <a:ea typeface="Century Gothic"/>
              <a:cs typeface="Century Gothic"/>
              <a:sym typeface="Century Gothic"/>
            </a:endParaRPr>
          </a:p>
        </p:txBody>
      </p:sp>
      <p:sp>
        <p:nvSpPr>
          <p:cNvPr id="313" name="Google Shape;313;p19"/>
          <p:cNvSpPr txBox="1"/>
          <p:nvPr/>
        </p:nvSpPr>
        <p:spPr>
          <a:xfrm>
            <a:off x="6213281" y="6686200"/>
            <a:ext cx="11934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30+ in Pipeline</a:t>
            </a:r>
            <a:endParaRPr sz="750" b="1" i="1">
              <a:latin typeface="Century Gothic"/>
              <a:ea typeface="Century Gothic"/>
              <a:cs typeface="Century Gothic"/>
              <a:sym typeface="Century Gothic"/>
            </a:endParaRPr>
          </a:p>
        </p:txBody>
      </p:sp>
      <p:sp>
        <p:nvSpPr>
          <p:cNvPr id="314" name="Google Shape;314;p19">
            <a:extLst>
              <a:ext uri="{C183D7F6-B498-43B3-948B-1728B52AA6E4}">
                <adec:decorative xmlns:adec="http://schemas.microsoft.com/office/drawing/2017/decorative" val="1"/>
              </a:ext>
            </a:extLst>
          </p:cNvPr>
          <p:cNvSpPr/>
          <p:nvPr/>
        </p:nvSpPr>
        <p:spPr>
          <a:xfrm>
            <a:off x="1740975" y="7530638"/>
            <a:ext cx="5826900" cy="343800"/>
          </a:xfrm>
          <a:prstGeom prst="homePlate">
            <a:avLst>
              <a:gd name="adj" fmla="val 4640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15" name="Google Shape;315;p19" descr="color block - grey" title="color block - grey"/>
          <p:cNvSpPr/>
          <p:nvPr/>
        </p:nvSpPr>
        <p:spPr>
          <a:xfrm>
            <a:off x="1740975" y="7534913"/>
            <a:ext cx="4632600" cy="343800"/>
          </a:xfrm>
          <a:prstGeom prst="homePlate">
            <a:avLst>
              <a:gd name="adj" fmla="val 46401"/>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16" name="Google Shape;316;p19"/>
          <p:cNvSpPr txBox="1"/>
          <p:nvPr/>
        </p:nvSpPr>
        <p:spPr>
          <a:xfrm>
            <a:off x="5574138" y="752451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31</a:t>
            </a:r>
            <a:endParaRPr b="1">
              <a:solidFill>
                <a:schemeClr val="lt1"/>
              </a:solidFill>
            </a:endParaRPr>
          </a:p>
        </p:txBody>
      </p:sp>
      <p:sp>
        <p:nvSpPr>
          <p:cNvPr id="317" name="Google Shape;317;p19"/>
          <p:cNvSpPr txBox="1"/>
          <p:nvPr/>
        </p:nvSpPr>
        <p:spPr>
          <a:xfrm>
            <a:off x="6748788" y="7511875"/>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14</a:t>
            </a:r>
            <a:endParaRPr b="1">
              <a:solidFill>
                <a:schemeClr val="lt1"/>
              </a:solidFill>
            </a:endParaRPr>
          </a:p>
        </p:txBody>
      </p:sp>
      <p:sp>
        <p:nvSpPr>
          <p:cNvPr id="318" name="Google Shape;318;p19"/>
          <p:cNvSpPr txBox="1"/>
          <p:nvPr/>
        </p:nvSpPr>
        <p:spPr>
          <a:xfrm>
            <a:off x="5435113" y="7293225"/>
            <a:ext cx="8001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No</a:t>
            </a:r>
            <a:endParaRPr sz="750" b="1" i="1">
              <a:latin typeface="Century Gothic"/>
              <a:ea typeface="Century Gothic"/>
              <a:cs typeface="Century Gothic"/>
              <a:sym typeface="Century Gothic"/>
            </a:endParaRPr>
          </a:p>
        </p:txBody>
      </p:sp>
      <p:sp>
        <p:nvSpPr>
          <p:cNvPr id="319" name="Google Shape;319;p19"/>
          <p:cNvSpPr txBox="1"/>
          <p:nvPr/>
        </p:nvSpPr>
        <p:spPr>
          <a:xfrm>
            <a:off x="6599713" y="7289550"/>
            <a:ext cx="8001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Yes</a:t>
            </a:r>
            <a:endParaRPr sz="750" b="1" i="1">
              <a:latin typeface="Century Gothic"/>
              <a:ea typeface="Century Gothic"/>
              <a:cs typeface="Century Gothic"/>
              <a:sym typeface="Century Gothic"/>
            </a:endParaRPr>
          </a:p>
        </p:txBody>
      </p:sp>
      <p:sp>
        <p:nvSpPr>
          <p:cNvPr id="320" name="Google Shape;320;p19">
            <a:extLst>
              <a:ext uri="{C183D7F6-B498-43B3-948B-1728B52AA6E4}">
                <adec:decorative xmlns:adec="http://schemas.microsoft.com/office/drawing/2017/decorative" val="1"/>
              </a:ext>
            </a:extLst>
          </p:cNvPr>
          <p:cNvSpPr/>
          <p:nvPr/>
        </p:nvSpPr>
        <p:spPr>
          <a:xfrm>
            <a:off x="1752575" y="8202025"/>
            <a:ext cx="5826900" cy="343800"/>
          </a:xfrm>
          <a:prstGeom prst="homePlate">
            <a:avLst>
              <a:gd name="adj" fmla="val 4640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1" name="Google Shape;321;p19" descr="color block - grey" title="color block - grey"/>
          <p:cNvSpPr/>
          <p:nvPr/>
        </p:nvSpPr>
        <p:spPr>
          <a:xfrm>
            <a:off x="1752575" y="8206300"/>
            <a:ext cx="4632600" cy="343800"/>
          </a:xfrm>
          <a:prstGeom prst="homePlate">
            <a:avLst>
              <a:gd name="adj" fmla="val 46401"/>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2" name="Google Shape;322;p19"/>
          <p:cNvSpPr txBox="1"/>
          <p:nvPr/>
        </p:nvSpPr>
        <p:spPr>
          <a:xfrm>
            <a:off x="5585738" y="8195900"/>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24</a:t>
            </a:r>
            <a:endParaRPr b="1">
              <a:solidFill>
                <a:schemeClr val="lt1"/>
              </a:solidFill>
            </a:endParaRPr>
          </a:p>
        </p:txBody>
      </p:sp>
      <p:sp>
        <p:nvSpPr>
          <p:cNvPr id="323" name="Google Shape;323;p19"/>
          <p:cNvSpPr txBox="1"/>
          <p:nvPr/>
        </p:nvSpPr>
        <p:spPr>
          <a:xfrm>
            <a:off x="6760388" y="818326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22</a:t>
            </a:r>
            <a:endParaRPr b="1">
              <a:solidFill>
                <a:schemeClr val="lt1"/>
              </a:solidFill>
            </a:endParaRPr>
          </a:p>
        </p:txBody>
      </p:sp>
      <p:sp>
        <p:nvSpPr>
          <p:cNvPr id="324" name="Google Shape;324;p19"/>
          <p:cNvSpPr txBox="1"/>
          <p:nvPr/>
        </p:nvSpPr>
        <p:spPr>
          <a:xfrm>
            <a:off x="5418138" y="7983663"/>
            <a:ext cx="8001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No</a:t>
            </a:r>
            <a:endParaRPr sz="750" b="1" i="1">
              <a:latin typeface="Century Gothic"/>
              <a:ea typeface="Century Gothic"/>
              <a:cs typeface="Century Gothic"/>
              <a:sym typeface="Century Gothic"/>
            </a:endParaRPr>
          </a:p>
        </p:txBody>
      </p:sp>
      <p:sp>
        <p:nvSpPr>
          <p:cNvPr id="325" name="Google Shape;325;p19"/>
          <p:cNvSpPr txBox="1"/>
          <p:nvPr/>
        </p:nvSpPr>
        <p:spPr>
          <a:xfrm>
            <a:off x="6592263" y="7979988"/>
            <a:ext cx="8001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Yes</a:t>
            </a:r>
            <a:endParaRPr sz="750" b="1" i="1">
              <a:latin typeface="Century Gothic"/>
              <a:ea typeface="Century Gothic"/>
              <a:cs typeface="Century Gothic"/>
              <a:sym typeface="Century Gothic"/>
            </a:endParaRPr>
          </a:p>
        </p:txBody>
      </p:sp>
      <p:sp>
        <p:nvSpPr>
          <p:cNvPr id="326" name="Google Shape;326;p19">
            <a:extLst>
              <a:ext uri="{C183D7F6-B498-43B3-948B-1728B52AA6E4}">
                <adec:decorative xmlns:adec="http://schemas.microsoft.com/office/drawing/2017/decorative" val="1"/>
              </a:ext>
            </a:extLst>
          </p:cNvPr>
          <p:cNvSpPr/>
          <p:nvPr/>
        </p:nvSpPr>
        <p:spPr>
          <a:xfrm>
            <a:off x="1740975" y="8771388"/>
            <a:ext cx="5826900" cy="343800"/>
          </a:xfrm>
          <a:prstGeom prst="homePlate">
            <a:avLst>
              <a:gd name="adj" fmla="val 4640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7" name="Google Shape;327;p19" descr="color block - grey" title="color block - grey"/>
          <p:cNvSpPr/>
          <p:nvPr/>
        </p:nvSpPr>
        <p:spPr>
          <a:xfrm>
            <a:off x="1740975" y="8775663"/>
            <a:ext cx="4632600" cy="343800"/>
          </a:xfrm>
          <a:prstGeom prst="homePlate">
            <a:avLst>
              <a:gd name="adj" fmla="val 46401"/>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8" name="Google Shape;328;p19"/>
          <p:cNvSpPr txBox="1"/>
          <p:nvPr/>
        </p:nvSpPr>
        <p:spPr>
          <a:xfrm>
            <a:off x="5574138" y="876526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15</a:t>
            </a:r>
            <a:endParaRPr b="1">
              <a:solidFill>
                <a:schemeClr val="lt1"/>
              </a:solidFill>
            </a:endParaRPr>
          </a:p>
        </p:txBody>
      </p:sp>
      <p:sp>
        <p:nvSpPr>
          <p:cNvPr id="329" name="Google Shape;329;p19"/>
          <p:cNvSpPr txBox="1"/>
          <p:nvPr/>
        </p:nvSpPr>
        <p:spPr>
          <a:xfrm>
            <a:off x="6748788" y="8752625"/>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30</a:t>
            </a:r>
            <a:endParaRPr b="1">
              <a:solidFill>
                <a:schemeClr val="lt1"/>
              </a:solidFill>
            </a:endParaRPr>
          </a:p>
        </p:txBody>
      </p:sp>
      <p:sp>
        <p:nvSpPr>
          <p:cNvPr id="330" name="Google Shape;330;p19">
            <a:extLst>
              <a:ext uri="{C183D7F6-B498-43B3-948B-1728B52AA6E4}">
                <adec:decorative xmlns:adec="http://schemas.microsoft.com/office/drawing/2017/decorative" val="1"/>
              </a:ext>
            </a:extLst>
          </p:cNvPr>
          <p:cNvSpPr/>
          <p:nvPr/>
        </p:nvSpPr>
        <p:spPr>
          <a:xfrm>
            <a:off x="1728775" y="9347238"/>
            <a:ext cx="5826900" cy="343800"/>
          </a:xfrm>
          <a:prstGeom prst="homePlate">
            <a:avLst>
              <a:gd name="adj" fmla="val 4640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1" name="Google Shape;331;p19" descr="color block - grey" title="color block - grey"/>
          <p:cNvSpPr/>
          <p:nvPr/>
        </p:nvSpPr>
        <p:spPr>
          <a:xfrm>
            <a:off x="1728775" y="9351513"/>
            <a:ext cx="4632600" cy="343800"/>
          </a:xfrm>
          <a:prstGeom prst="homePlate">
            <a:avLst>
              <a:gd name="adj" fmla="val 46401"/>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 name="Google Shape;332;p19"/>
          <p:cNvSpPr txBox="1"/>
          <p:nvPr/>
        </p:nvSpPr>
        <p:spPr>
          <a:xfrm>
            <a:off x="5600038" y="9341113"/>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28</a:t>
            </a:r>
            <a:endParaRPr b="1">
              <a:solidFill>
                <a:schemeClr val="lt1"/>
              </a:solidFill>
            </a:endParaRPr>
          </a:p>
        </p:txBody>
      </p:sp>
      <p:sp>
        <p:nvSpPr>
          <p:cNvPr id="333" name="Google Shape;333;p19"/>
          <p:cNvSpPr txBox="1"/>
          <p:nvPr/>
        </p:nvSpPr>
        <p:spPr>
          <a:xfrm>
            <a:off x="6736588" y="9338000"/>
            <a:ext cx="476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16</a:t>
            </a:r>
            <a:endParaRPr b="1">
              <a:solidFill>
                <a:schemeClr val="lt1"/>
              </a:solidFill>
            </a:endParaRPr>
          </a:p>
        </p:txBody>
      </p:sp>
      <p:sp>
        <p:nvSpPr>
          <p:cNvPr id="334" name="Google Shape;334;p19"/>
          <p:cNvSpPr txBox="1"/>
          <p:nvPr/>
        </p:nvSpPr>
        <p:spPr>
          <a:xfrm>
            <a:off x="5427050" y="9070613"/>
            <a:ext cx="800100" cy="292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00" b="1" i="1">
                <a:solidFill>
                  <a:schemeClr val="lt1"/>
                </a:solidFill>
                <a:latin typeface="Century Gothic"/>
                <a:ea typeface="Century Gothic"/>
                <a:cs typeface="Century Gothic"/>
                <a:sym typeface="Century Gothic"/>
              </a:rPr>
              <a:t>No</a:t>
            </a:r>
            <a:endParaRPr sz="700" b="1" i="1">
              <a:solidFill>
                <a:schemeClr val="lt1"/>
              </a:solidFill>
              <a:latin typeface="Century Gothic"/>
              <a:ea typeface="Century Gothic"/>
              <a:cs typeface="Century Gothic"/>
              <a:sym typeface="Century Gothic"/>
            </a:endParaRPr>
          </a:p>
        </p:txBody>
      </p:sp>
      <p:sp>
        <p:nvSpPr>
          <p:cNvPr id="335" name="Google Shape;335;p19"/>
          <p:cNvSpPr txBox="1"/>
          <p:nvPr/>
        </p:nvSpPr>
        <p:spPr>
          <a:xfrm>
            <a:off x="6601175" y="8533538"/>
            <a:ext cx="8001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Yes</a:t>
            </a:r>
            <a:endParaRPr sz="750" b="1" i="1">
              <a:latin typeface="Century Gothic"/>
              <a:ea typeface="Century Gothic"/>
              <a:cs typeface="Century Gothic"/>
              <a:sym typeface="Century Gothic"/>
            </a:endParaRPr>
          </a:p>
        </p:txBody>
      </p:sp>
      <p:sp>
        <p:nvSpPr>
          <p:cNvPr id="336" name="Google Shape;336;p19"/>
          <p:cNvSpPr txBox="1"/>
          <p:nvPr/>
        </p:nvSpPr>
        <p:spPr>
          <a:xfrm>
            <a:off x="5440738" y="9129488"/>
            <a:ext cx="8001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No</a:t>
            </a:r>
            <a:endParaRPr sz="750" b="1" i="1">
              <a:latin typeface="Century Gothic"/>
              <a:ea typeface="Century Gothic"/>
              <a:cs typeface="Century Gothic"/>
              <a:sym typeface="Century Gothic"/>
            </a:endParaRPr>
          </a:p>
        </p:txBody>
      </p:sp>
      <p:sp>
        <p:nvSpPr>
          <p:cNvPr id="337" name="Google Shape;337;p19"/>
          <p:cNvSpPr txBox="1"/>
          <p:nvPr/>
        </p:nvSpPr>
        <p:spPr>
          <a:xfrm>
            <a:off x="6614863" y="9106763"/>
            <a:ext cx="8001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Yes</a:t>
            </a:r>
            <a:endParaRPr sz="750" b="1" i="1">
              <a:latin typeface="Century Gothic"/>
              <a:ea typeface="Century Gothic"/>
              <a:cs typeface="Century Gothic"/>
              <a:sym typeface="Century Gothic"/>
            </a:endParaRPr>
          </a:p>
        </p:txBody>
      </p:sp>
      <p:sp>
        <p:nvSpPr>
          <p:cNvPr id="338" name="Google Shape;338;p19"/>
          <p:cNvSpPr txBox="1"/>
          <p:nvPr/>
        </p:nvSpPr>
        <p:spPr>
          <a:xfrm rot="-5400000">
            <a:off x="-466625" y="8807013"/>
            <a:ext cx="1454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rgbClr val="FF4949"/>
                </a:solidFill>
                <a:latin typeface="Century Gothic"/>
                <a:ea typeface="Century Gothic"/>
                <a:cs typeface="Century Gothic"/>
                <a:sym typeface="Century Gothic"/>
              </a:rPr>
              <a:t>NEW IN FY21</a:t>
            </a:r>
            <a:endParaRPr b="1">
              <a:solidFill>
                <a:srgbClr val="FF4949"/>
              </a:solidFill>
              <a:latin typeface="Century Gothic"/>
              <a:ea typeface="Century Gothic"/>
              <a:cs typeface="Century Gothic"/>
              <a:sym typeface="Century Gothic"/>
            </a:endParaRPr>
          </a:p>
        </p:txBody>
      </p:sp>
      <p:sp>
        <p:nvSpPr>
          <p:cNvPr id="339" name="Google Shape;339;p19"/>
          <p:cNvSpPr txBox="1"/>
          <p:nvPr/>
        </p:nvSpPr>
        <p:spPr>
          <a:xfrm>
            <a:off x="5435438" y="8536663"/>
            <a:ext cx="800100" cy="300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 b="1" i="1">
                <a:latin typeface="Century Gothic"/>
                <a:ea typeface="Century Gothic"/>
                <a:cs typeface="Century Gothic"/>
                <a:sym typeface="Century Gothic"/>
              </a:rPr>
              <a:t>No</a:t>
            </a:r>
            <a:endParaRPr sz="750" b="1" i="1">
              <a:latin typeface="Century Gothic"/>
              <a:ea typeface="Century Gothic"/>
              <a:cs typeface="Century Gothic"/>
              <a:sym typeface="Century Gothic"/>
            </a:endParaRPr>
          </a:p>
        </p:txBody>
      </p:sp>
      <p:sp>
        <p:nvSpPr>
          <p:cNvPr id="340" name="Google Shape;340;p19" descr="NUMBER OF PROGRAMS IN EACH RANGE header" title="NUMBER OF PROGRAMS IN EACH RANGE header"/>
          <p:cNvSpPr/>
          <p:nvPr/>
        </p:nvSpPr>
        <p:spPr>
          <a:xfrm>
            <a:off x="1706650" y="2426550"/>
            <a:ext cx="5894100" cy="457200"/>
          </a:xfrm>
          <a:prstGeom prst="rect">
            <a:avLst/>
          </a:prstGeom>
          <a:solidFill>
            <a:srgbClr val="FF4949"/>
          </a:solid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sz="1500" b="1">
                <a:solidFill>
                  <a:srgbClr val="FFFFFF"/>
                </a:solidFill>
                <a:latin typeface="Century Gothic"/>
                <a:ea typeface="Century Gothic"/>
                <a:cs typeface="Century Gothic"/>
                <a:sym typeface="Century Gothic"/>
              </a:rPr>
              <a:t>NUMBER OF PROGRAMS IN EACH RANGE </a:t>
            </a:r>
            <a:endParaRPr sz="1500" b="1">
              <a:solidFill>
                <a:srgbClr val="FFFFFF"/>
              </a:solidFill>
              <a:latin typeface="Century Gothic"/>
              <a:ea typeface="Century Gothic"/>
              <a:cs typeface="Century Gothic"/>
              <a:sym typeface="Century Gothic"/>
            </a:endParaRPr>
          </a:p>
        </p:txBody>
      </p:sp>
      <p:sp>
        <p:nvSpPr>
          <p:cNvPr id="341" name="Google Shape;341;p19"/>
          <p:cNvSpPr txBox="1"/>
          <p:nvPr/>
        </p:nvSpPr>
        <p:spPr>
          <a:xfrm>
            <a:off x="1763175" y="9673725"/>
            <a:ext cx="5826900" cy="3000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750" i="1">
                <a:latin typeface="Century Gothic"/>
                <a:ea typeface="Century Gothic"/>
                <a:cs typeface="Century Gothic"/>
                <a:sym typeface="Century Gothic"/>
              </a:rPr>
              <a:t>* In some instances, not all 49 RPA programs responded to the survey questions. Answering survey questions was voluntary.</a:t>
            </a:r>
            <a:endParaRPr sz="750" i="1">
              <a:latin typeface="Century Gothic"/>
              <a:ea typeface="Century Gothic"/>
              <a:cs typeface="Century Gothic"/>
              <a:sym typeface="Century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45"/>
        <p:cNvGrpSpPr/>
        <p:nvPr/>
      </p:nvGrpSpPr>
      <p:grpSpPr>
        <a:xfrm>
          <a:off x="0" y="0"/>
          <a:ext cx="0" cy="0"/>
          <a:chOff x="0" y="0"/>
          <a:chExt cx="0" cy="0"/>
        </a:xfrm>
      </p:grpSpPr>
      <p:pic>
        <p:nvPicPr>
          <p:cNvPr id="346" name="Google Shape;346;p20" descr="Exploring potential: 16 programs &#10;Level 1: 21 programs &#10;Level 2: 17 programs &#10;Level 3: 7 programs &#10;Level 4: 4 programs &#10;Level 5: 0 programs " title="Chart - RPA Programs by total maturity score - fy21"/>
          <p:cNvPicPr preferRelativeResize="0"/>
          <p:nvPr/>
        </p:nvPicPr>
        <p:blipFill>
          <a:blip r:embed="rId3">
            <a:alphaModFix/>
          </a:blip>
          <a:stretch>
            <a:fillRect/>
          </a:stretch>
        </p:blipFill>
        <p:spPr>
          <a:xfrm>
            <a:off x="561975" y="1543200"/>
            <a:ext cx="6677024" cy="4352775"/>
          </a:xfrm>
          <a:prstGeom prst="rect">
            <a:avLst/>
          </a:prstGeom>
          <a:noFill/>
          <a:ln>
            <a:noFill/>
          </a:ln>
        </p:spPr>
      </p:pic>
      <p:sp>
        <p:nvSpPr>
          <p:cNvPr id="347" name="Google Shape;347;p20" descr="upwards pointing arrow" title="upwards pointing arrow"/>
          <p:cNvSpPr/>
          <p:nvPr/>
        </p:nvSpPr>
        <p:spPr>
          <a:xfrm rot="6034713" flipH="1">
            <a:off x="4621503" y="6602026"/>
            <a:ext cx="2645665" cy="2450909"/>
          </a:xfrm>
          <a:prstGeom prst="bentArrow">
            <a:avLst>
              <a:gd name="adj1" fmla="val 27653"/>
              <a:gd name="adj2" fmla="val 24158"/>
              <a:gd name="adj3" fmla="val 31165"/>
              <a:gd name="adj4" fmla="val 61480"/>
            </a:avLst>
          </a:prstGeom>
          <a:solidFill>
            <a:srgbClr val="666666"/>
          </a:solidFill>
          <a:ln>
            <a:noFill/>
          </a:ln>
          <a:effectLst>
            <a:outerShdw blurRad="271463" dist="219075" dir="15360000" algn="bl" rotWithShape="0">
              <a:srgbClr val="000000">
                <a:alpha val="3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0"/>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a:t>
            </a:r>
            <a:endParaRPr/>
          </a:p>
        </p:txBody>
      </p:sp>
      <p:sp>
        <p:nvSpPr>
          <p:cNvPr id="349" name="Google Shape;349;p20">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350" name="Google Shape;350;p20">
            <a:extLst>
              <a:ext uri="{C183D7F6-B498-43B3-948B-1728B52AA6E4}">
                <adec:decorative xmlns:adec="http://schemas.microsoft.com/office/drawing/2017/decorative" val="1"/>
              </a:ext>
            </a:extLst>
          </p:cNvPr>
          <p:cNvSpPr/>
          <p:nvPr/>
        </p:nvSpPr>
        <p:spPr>
          <a:xfrm>
            <a:off x="0" y="310575"/>
            <a:ext cx="7772400" cy="1044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351" name="Google Shape;351;p20"/>
          <p:cNvSpPr>
            <a:spLocks noGrp="1"/>
          </p:cNvSpPr>
          <p:nvPr>
            <p:ph type="title" idx="4294967295"/>
          </p:nvPr>
        </p:nvSpPr>
        <p:spPr>
          <a:xfrm>
            <a:off x="0" y="310575"/>
            <a:ext cx="7772400" cy="10446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chemeClr val="dk1"/>
              </a:buClr>
              <a:buSzPts val="1100"/>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  Key Takeaway 1: </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RPA programs across the </a:t>
            </a:r>
          </a:p>
          <a:p>
            <a:pPr marL="0" marR="0" lvl="0" indent="0" algn="l" defTabSz="914400" rtl="0" eaLnBrk="1" fontAlgn="auto" latinLnBrk="0" hangingPunct="1">
              <a:lnSpc>
                <a:spcPct val="90000"/>
              </a:lnSpc>
              <a:spcBef>
                <a:spcPts val="0"/>
              </a:spcBef>
              <a:spcAft>
                <a:spcPts val="0"/>
              </a:spcAft>
              <a:buClr>
                <a:schemeClr val="dk1"/>
              </a:buClr>
              <a:buSzPts val="1100"/>
              <a:buFont typeface="Arial"/>
              <a:buNone/>
              <a:tabLst/>
              <a:defRPr/>
            </a:pP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  federal government are growing.      </a:t>
            </a:r>
            <a:endPar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endParaRPr>
          </a:p>
        </p:txBody>
      </p:sp>
      <p:sp>
        <p:nvSpPr>
          <p:cNvPr id="352" name="Google Shape;352;p20"/>
          <p:cNvSpPr txBox="1"/>
          <p:nvPr/>
        </p:nvSpPr>
        <p:spPr>
          <a:xfrm>
            <a:off x="460057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graphicFrame>
        <p:nvGraphicFramePr>
          <p:cNvPr id="353" name="Google Shape;353;p20" descr="TOTAL PROGRAMS / OFFICES ASSESSED: 65" title="TOTAL PROGRAMS / OFFICES ASSESSED: 65"/>
          <p:cNvGraphicFramePr/>
          <p:nvPr>
            <p:extLst>
              <p:ext uri="{D42A27DB-BD31-4B8C-83A1-F6EECF244321}">
                <p14:modId xmlns:p14="http://schemas.microsoft.com/office/powerpoint/2010/main" val="4015860092"/>
              </p:ext>
            </p:extLst>
          </p:nvPr>
        </p:nvGraphicFramePr>
        <p:xfrm>
          <a:off x="1241838" y="5700200"/>
          <a:ext cx="6130900" cy="518130"/>
        </p:xfrm>
        <a:graphic>
          <a:graphicData uri="http://schemas.openxmlformats.org/drawingml/2006/table">
            <a:tbl>
              <a:tblPr firstRow="1">
                <a:noFill/>
                <a:tableStyleId>{7FD4C288-D280-4565-9146-53627EC96A04}</a:tableStyleId>
              </a:tblPr>
              <a:tblGrid>
                <a:gridCol w="5460275">
                  <a:extLst>
                    <a:ext uri="{9D8B030D-6E8A-4147-A177-3AD203B41FA5}">
                      <a16:colId xmlns:a16="http://schemas.microsoft.com/office/drawing/2014/main" val="20000"/>
                    </a:ext>
                  </a:extLst>
                </a:gridCol>
                <a:gridCol w="670625">
                  <a:extLst>
                    <a:ext uri="{9D8B030D-6E8A-4147-A177-3AD203B41FA5}">
                      <a16:colId xmlns:a16="http://schemas.microsoft.com/office/drawing/2014/main" val="20001"/>
                    </a:ext>
                  </a:extLst>
                </a:gridCol>
              </a:tblGrid>
              <a:tr h="0">
                <a:tc>
                  <a:txBody>
                    <a:bodyPr/>
                    <a:lstStyle/>
                    <a:p>
                      <a:pPr marL="0" lvl="0" indent="0" algn="r" rtl="0">
                        <a:lnSpc>
                          <a:spcPct val="100000"/>
                        </a:lnSpc>
                        <a:spcBef>
                          <a:spcPts val="0"/>
                        </a:spcBef>
                        <a:spcAft>
                          <a:spcPts val="0"/>
                        </a:spcAft>
                        <a:buNone/>
                      </a:pPr>
                      <a:r>
                        <a:rPr lang="en" sz="2000" b="1">
                          <a:solidFill>
                            <a:srgbClr val="FF4949"/>
                          </a:solidFill>
                          <a:latin typeface="Century Gothic"/>
                          <a:ea typeface="Century Gothic"/>
                          <a:cs typeface="Century Gothic"/>
                          <a:sym typeface="Century Gothic"/>
                        </a:rPr>
                        <a:t>TOTAL PROGRAMS / OFFICES ASSESSED</a:t>
                      </a:r>
                      <a:endParaRPr sz="2000" b="1">
                        <a:solidFill>
                          <a:srgbClr val="FF4949"/>
                        </a:solidFill>
                        <a:latin typeface="Century Gothic"/>
                        <a:ea typeface="Century Gothic"/>
                        <a:cs typeface="Century Gothic"/>
                        <a:sym typeface="Century Gothic"/>
                      </a:endParaRPr>
                    </a:p>
                  </a:txBody>
                  <a:tcPr marL="68575" marR="68575" marT="91425" marB="91425" anchor="ctr">
                    <a:lnL w="12625" cap="flat" cmpd="sng">
                      <a:solidFill>
                        <a:schemeClr val="lt1">
                          <a:alpha val="0"/>
                        </a:schemeClr>
                      </a:solidFill>
                      <a:prstDash val="solid"/>
                      <a:round/>
                      <a:headEnd type="none" w="sm" len="sm"/>
                      <a:tailEnd type="none" w="sm" len="sm"/>
                    </a:lnL>
                    <a:lnR w="12625" cap="flat" cmpd="sng">
                      <a:solidFill>
                        <a:schemeClr val="lt1">
                          <a:alpha val="0"/>
                        </a:schemeClr>
                      </a:solidFill>
                      <a:prstDash val="solid"/>
                      <a:round/>
                      <a:headEnd type="none" w="sm" len="sm"/>
                      <a:tailEnd type="none" w="sm" len="sm"/>
                    </a:lnR>
                    <a:lnT w="12625" cap="flat" cmpd="sng">
                      <a:solidFill>
                        <a:schemeClr val="lt1">
                          <a:alpha val="0"/>
                        </a:schemeClr>
                      </a:solidFill>
                      <a:prstDash val="solid"/>
                      <a:round/>
                      <a:headEnd type="none" w="sm" len="sm"/>
                      <a:tailEnd type="none" w="sm" len="sm"/>
                    </a:lnT>
                    <a:lnB w="12625" cap="flat" cmpd="sng">
                      <a:solidFill>
                        <a:schemeClr val="lt1">
                          <a:alpha val="0"/>
                        </a:schemeClr>
                      </a:solidFill>
                      <a:prstDash val="solid"/>
                      <a:round/>
                      <a:headEnd type="none" w="sm" len="sm"/>
                      <a:tailEnd type="none" w="sm" len="sm"/>
                    </a:lnB>
                  </a:tcPr>
                </a:tc>
                <a:tc>
                  <a:txBody>
                    <a:bodyPr/>
                    <a:lstStyle/>
                    <a:p>
                      <a:pPr marL="0" lvl="0" indent="0" algn="r" rtl="0">
                        <a:lnSpc>
                          <a:spcPct val="100000"/>
                        </a:lnSpc>
                        <a:spcBef>
                          <a:spcPts val="0"/>
                        </a:spcBef>
                        <a:spcAft>
                          <a:spcPts val="0"/>
                        </a:spcAft>
                        <a:buNone/>
                      </a:pPr>
                      <a:r>
                        <a:rPr lang="en" sz="2200" b="1" dirty="0">
                          <a:latin typeface="Century Gothic"/>
                          <a:ea typeface="Century Gothic"/>
                          <a:cs typeface="Century Gothic"/>
                          <a:sym typeface="Century Gothic"/>
                        </a:rPr>
                        <a:t>65</a:t>
                      </a:r>
                      <a:endParaRPr sz="2200" b="1" dirty="0">
                        <a:latin typeface="Century Gothic"/>
                        <a:ea typeface="Century Gothic"/>
                        <a:cs typeface="Century Gothic"/>
                        <a:sym typeface="Century Gothic"/>
                      </a:endParaRPr>
                    </a:p>
                  </a:txBody>
                  <a:tcPr marL="68575" marR="68575" marT="91425" marB="91425" anchor="ctr">
                    <a:lnL w="12625" cap="flat" cmpd="sng">
                      <a:solidFill>
                        <a:schemeClr val="lt1">
                          <a:alpha val="0"/>
                        </a:schemeClr>
                      </a:solidFill>
                      <a:prstDash val="solid"/>
                      <a:round/>
                      <a:headEnd type="none" w="sm" len="sm"/>
                      <a:tailEnd type="none" w="sm" len="sm"/>
                    </a:lnL>
                    <a:lnR w="12625" cap="flat" cmpd="sng">
                      <a:solidFill>
                        <a:schemeClr val="lt1">
                          <a:alpha val="0"/>
                        </a:schemeClr>
                      </a:solidFill>
                      <a:prstDash val="solid"/>
                      <a:round/>
                      <a:headEnd type="none" w="sm" len="sm"/>
                      <a:tailEnd type="none" w="sm" len="sm"/>
                    </a:lnR>
                    <a:lnT w="12625" cap="flat" cmpd="sng">
                      <a:solidFill>
                        <a:schemeClr val="lt1">
                          <a:alpha val="0"/>
                        </a:schemeClr>
                      </a:solidFill>
                      <a:prstDash val="solid"/>
                      <a:round/>
                      <a:headEnd type="none" w="sm" len="sm"/>
                      <a:tailEnd type="none" w="sm" len="sm"/>
                    </a:lnT>
                    <a:lnB w="12625"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354" name="Google Shape;354;p20" descr="grey color box" title="grey color box"/>
          <p:cNvSpPr/>
          <p:nvPr/>
        </p:nvSpPr>
        <p:spPr>
          <a:xfrm>
            <a:off x="272210" y="6511465"/>
            <a:ext cx="4830900" cy="3003900"/>
          </a:xfrm>
          <a:prstGeom prst="rect">
            <a:avLst/>
          </a:prstGeom>
          <a:solidFill>
            <a:schemeClr val="lt2"/>
          </a:solidFill>
          <a:ln>
            <a:noFill/>
          </a:ln>
          <a:effectLst>
            <a:outerShdw blurRad="700088" dist="142875" dir="1488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355" name="Google Shape;355;p20"/>
          <p:cNvSpPr txBox="1"/>
          <p:nvPr/>
        </p:nvSpPr>
        <p:spPr>
          <a:xfrm>
            <a:off x="173475" y="6425875"/>
            <a:ext cx="4729500" cy="82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2200" b="1">
                <a:solidFill>
                  <a:schemeClr val="lt1"/>
                </a:solidFill>
                <a:highlight>
                  <a:srgbClr val="FF4949"/>
                </a:highlight>
                <a:latin typeface="Century Gothic"/>
                <a:ea typeface="Century Gothic"/>
                <a:cs typeface="Century Gothic"/>
                <a:sym typeface="Century Gothic"/>
              </a:rPr>
              <a:t>RPA MATURITY SCALE  </a:t>
            </a:r>
            <a:endParaRPr sz="2200" b="1">
              <a:solidFill>
                <a:schemeClr val="lt1"/>
              </a:solidFill>
              <a:highlight>
                <a:srgbClr val="FF4949"/>
              </a:highlight>
              <a:latin typeface="Century Gothic"/>
              <a:ea typeface="Century Gothic"/>
              <a:cs typeface="Century Gothic"/>
              <a:sym typeface="Century Gothic"/>
            </a:endParaRPr>
          </a:p>
          <a:p>
            <a:pPr marL="0" lvl="0" indent="0" algn="l" rtl="0">
              <a:lnSpc>
                <a:spcPct val="115000"/>
              </a:lnSpc>
              <a:spcBef>
                <a:spcPts val="0"/>
              </a:spcBef>
              <a:spcAft>
                <a:spcPts val="0"/>
              </a:spcAft>
              <a:buNone/>
            </a:pPr>
            <a:r>
              <a:rPr lang="en" sz="1600" b="1">
                <a:solidFill>
                  <a:schemeClr val="dk1"/>
                </a:solidFill>
                <a:latin typeface="Century Gothic"/>
                <a:ea typeface="Century Gothic"/>
                <a:cs typeface="Century Gothic"/>
                <a:sym typeface="Century Gothic"/>
              </a:rPr>
              <a:t> (TOTAL POINTS EARNED - 100 POSSIBLE)</a:t>
            </a:r>
            <a:endParaRPr sz="1900">
              <a:latin typeface="Century Gothic"/>
              <a:ea typeface="Century Gothic"/>
              <a:cs typeface="Century Gothic"/>
              <a:sym typeface="Century Gothic"/>
            </a:endParaRPr>
          </a:p>
        </p:txBody>
      </p:sp>
      <p:sp>
        <p:nvSpPr>
          <p:cNvPr id="356" name="Google Shape;356;p20"/>
          <p:cNvSpPr txBox="1"/>
          <p:nvPr/>
        </p:nvSpPr>
        <p:spPr>
          <a:xfrm>
            <a:off x="2458626" y="7227073"/>
            <a:ext cx="4209000" cy="4770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0"/>
              </a:spcAft>
              <a:buNone/>
            </a:pPr>
            <a:r>
              <a:rPr lang="en" sz="1900" b="1">
                <a:solidFill>
                  <a:srgbClr val="FF4949"/>
                </a:solidFill>
                <a:latin typeface="Century Gothic"/>
                <a:ea typeface="Century Gothic"/>
                <a:cs typeface="Century Gothic"/>
                <a:sym typeface="Century Gothic"/>
              </a:rPr>
              <a:t>LEVEL 5:</a:t>
            </a:r>
            <a:r>
              <a:rPr lang="en" sz="1900">
                <a:solidFill>
                  <a:schemeClr val="dk1"/>
                </a:solidFill>
                <a:latin typeface="Century Gothic"/>
                <a:ea typeface="Century Gothic"/>
                <a:cs typeface="Century Gothic"/>
                <a:sym typeface="Century Gothic"/>
              </a:rPr>
              <a:t> 90-100 points</a:t>
            </a:r>
            <a:endParaRPr sz="1900">
              <a:solidFill>
                <a:schemeClr val="dk1"/>
              </a:solidFill>
              <a:latin typeface="Century Gothic"/>
              <a:ea typeface="Century Gothic"/>
              <a:cs typeface="Century Gothic"/>
              <a:sym typeface="Century Gothic"/>
            </a:endParaRPr>
          </a:p>
        </p:txBody>
      </p:sp>
      <p:sp>
        <p:nvSpPr>
          <p:cNvPr id="357" name="Google Shape;357;p20"/>
          <p:cNvSpPr txBox="1"/>
          <p:nvPr/>
        </p:nvSpPr>
        <p:spPr>
          <a:xfrm>
            <a:off x="1900378" y="7634733"/>
            <a:ext cx="4209000" cy="4770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0"/>
              </a:spcAft>
              <a:buNone/>
            </a:pPr>
            <a:r>
              <a:rPr lang="en" sz="1900" b="1">
                <a:solidFill>
                  <a:srgbClr val="FF4949"/>
                </a:solidFill>
                <a:latin typeface="Century Gothic"/>
                <a:ea typeface="Century Gothic"/>
                <a:cs typeface="Century Gothic"/>
                <a:sym typeface="Century Gothic"/>
              </a:rPr>
              <a:t>LEVEL 4:</a:t>
            </a:r>
            <a:r>
              <a:rPr lang="en" sz="1900">
                <a:solidFill>
                  <a:schemeClr val="dk1"/>
                </a:solidFill>
                <a:latin typeface="Century Gothic"/>
                <a:ea typeface="Century Gothic"/>
                <a:cs typeface="Century Gothic"/>
                <a:sym typeface="Century Gothic"/>
              </a:rPr>
              <a:t> 70-89 points</a:t>
            </a:r>
            <a:endParaRPr sz="1900">
              <a:solidFill>
                <a:schemeClr val="dk1"/>
              </a:solidFill>
              <a:latin typeface="Century Gothic"/>
              <a:ea typeface="Century Gothic"/>
              <a:cs typeface="Century Gothic"/>
              <a:sym typeface="Century Gothic"/>
            </a:endParaRPr>
          </a:p>
        </p:txBody>
      </p:sp>
      <p:sp>
        <p:nvSpPr>
          <p:cNvPr id="358" name="Google Shape;358;p20"/>
          <p:cNvSpPr txBox="1"/>
          <p:nvPr/>
        </p:nvSpPr>
        <p:spPr>
          <a:xfrm>
            <a:off x="1320417" y="8076890"/>
            <a:ext cx="4209000" cy="4770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0"/>
              </a:spcAft>
              <a:buNone/>
            </a:pPr>
            <a:r>
              <a:rPr lang="en" sz="1900" b="1">
                <a:solidFill>
                  <a:srgbClr val="FF4949"/>
                </a:solidFill>
                <a:latin typeface="Century Gothic"/>
                <a:ea typeface="Century Gothic"/>
                <a:cs typeface="Century Gothic"/>
                <a:sym typeface="Century Gothic"/>
              </a:rPr>
              <a:t>LEVEL 3:</a:t>
            </a:r>
            <a:r>
              <a:rPr lang="en" sz="1900">
                <a:solidFill>
                  <a:schemeClr val="dk1"/>
                </a:solidFill>
                <a:latin typeface="Century Gothic"/>
                <a:ea typeface="Century Gothic"/>
                <a:cs typeface="Century Gothic"/>
                <a:sym typeface="Century Gothic"/>
              </a:rPr>
              <a:t> 50-69 points</a:t>
            </a:r>
            <a:endParaRPr sz="1900">
              <a:solidFill>
                <a:schemeClr val="dk1"/>
              </a:solidFill>
              <a:latin typeface="Century Gothic"/>
              <a:ea typeface="Century Gothic"/>
              <a:cs typeface="Century Gothic"/>
              <a:sym typeface="Century Gothic"/>
            </a:endParaRPr>
          </a:p>
        </p:txBody>
      </p:sp>
      <p:sp>
        <p:nvSpPr>
          <p:cNvPr id="359" name="Google Shape;359;p20"/>
          <p:cNvSpPr txBox="1"/>
          <p:nvPr/>
        </p:nvSpPr>
        <p:spPr>
          <a:xfrm>
            <a:off x="751120" y="8492897"/>
            <a:ext cx="4209000" cy="4770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0"/>
              </a:spcAft>
              <a:buNone/>
            </a:pPr>
            <a:r>
              <a:rPr lang="en" sz="1900" b="1">
                <a:solidFill>
                  <a:srgbClr val="FF4949"/>
                </a:solidFill>
                <a:latin typeface="Century Gothic"/>
                <a:ea typeface="Century Gothic"/>
                <a:cs typeface="Century Gothic"/>
                <a:sym typeface="Century Gothic"/>
              </a:rPr>
              <a:t>LEVEL 2:</a:t>
            </a:r>
            <a:r>
              <a:rPr lang="en" sz="1900">
                <a:solidFill>
                  <a:schemeClr val="dk1"/>
                </a:solidFill>
                <a:latin typeface="Century Gothic"/>
                <a:ea typeface="Century Gothic"/>
                <a:cs typeface="Century Gothic"/>
                <a:sym typeface="Century Gothic"/>
              </a:rPr>
              <a:t> 30-49 points</a:t>
            </a:r>
            <a:endParaRPr sz="1900">
              <a:solidFill>
                <a:schemeClr val="dk1"/>
              </a:solidFill>
              <a:latin typeface="Century Gothic"/>
              <a:ea typeface="Century Gothic"/>
              <a:cs typeface="Century Gothic"/>
              <a:sym typeface="Century Gothic"/>
            </a:endParaRPr>
          </a:p>
        </p:txBody>
      </p:sp>
      <p:sp>
        <p:nvSpPr>
          <p:cNvPr id="360" name="Google Shape;360;p20"/>
          <p:cNvSpPr txBox="1"/>
          <p:nvPr/>
        </p:nvSpPr>
        <p:spPr>
          <a:xfrm>
            <a:off x="317632" y="8926686"/>
            <a:ext cx="4209000" cy="4770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0"/>
              </a:spcAft>
              <a:buNone/>
            </a:pPr>
            <a:r>
              <a:rPr lang="en" sz="1900" b="1">
                <a:solidFill>
                  <a:srgbClr val="FF4949"/>
                </a:solidFill>
                <a:latin typeface="Century Gothic"/>
                <a:ea typeface="Century Gothic"/>
                <a:cs typeface="Century Gothic"/>
                <a:sym typeface="Century Gothic"/>
              </a:rPr>
              <a:t>LEVEL 1:</a:t>
            </a:r>
            <a:r>
              <a:rPr lang="en" sz="1900">
                <a:solidFill>
                  <a:schemeClr val="dk1"/>
                </a:solidFill>
                <a:latin typeface="Century Gothic"/>
                <a:ea typeface="Century Gothic"/>
                <a:cs typeface="Century Gothic"/>
                <a:sym typeface="Century Gothic"/>
              </a:rPr>
              <a:t> 0-29 points</a:t>
            </a:r>
            <a:endParaRPr sz="1900">
              <a:solidFill>
                <a:schemeClr val="dk1"/>
              </a:solidFill>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64"/>
        <p:cNvGrpSpPr/>
        <p:nvPr/>
      </p:nvGrpSpPr>
      <p:grpSpPr>
        <a:xfrm>
          <a:off x="0" y="0"/>
          <a:ext cx="0" cy="0"/>
          <a:chOff x="0" y="0"/>
          <a:chExt cx="0" cy="0"/>
        </a:xfrm>
      </p:grpSpPr>
      <p:sp>
        <p:nvSpPr>
          <p:cNvPr id="365" name="Google Shape;365;p21"/>
          <p:cNvSpPr txBox="1">
            <a:spLocks noGrp="1"/>
          </p:cNvSpPr>
          <p:nvPr>
            <p:ph type="sldNum" idx="12"/>
          </p:nvPr>
        </p:nvSpPr>
        <p:spPr>
          <a:xfrm>
            <a:off x="3659625" y="9601209"/>
            <a:ext cx="457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a:t>
            </a:r>
            <a:endParaRPr/>
          </a:p>
        </p:txBody>
      </p:sp>
      <p:sp>
        <p:nvSpPr>
          <p:cNvPr id="366" name="Google Shape;366;p21">
            <a:extLst>
              <a:ext uri="{C183D7F6-B498-43B3-948B-1728B52AA6E4}">
                <adec:decorative xmlns:adec="http://schemas.microsoft.com/office/drawing/2017/decorative" val="1"/>
              </a:ext>
            </a:extLst>
          </p:cNvPr>
          <p:cNvSpPr/>
          <p:nvPr/>
        </p:nvSpPr>
        <p:spPr>
          <a:xfrm>
            <a:off x="-8936537" y="10304988"/>
            <a:ext cx="1090500" cy="25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entury Gothic"/>
              <a:ea typeface="Century Gothic"/>
              <a:cs typeface="Century Gothic"/>
              <a:sym typeface="Century Gothic"/>
            </a:endParaRPr>
          </a:p>
        </p:txBody>
      </p:sp>
      <p:sp>
        <p:nvSpPr>
          <p:cNvPr id="367" name="Google Shape;367;p21" descr="color box - red" title="color box - red"/>
          <p:cNvSpPr/>
          <p:nvPr/>
        </p:nvSpPr>
        <p:spPr>
          <a:xfrm>
            <a:off x="0" y="310575"/>
            <a:ext cx="7772400" cy="10446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368" name="Google Shape;368;p21"/>
          <p:cNvSpPr txBox="1"/>
          <p:nvPr/>
        </p:nvSpPr>
        <p:spPr>
          <a:xfrm>
            <a:off x="103800" y="1477688"/>
            <a:ext cx="7564800" cy="96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250"/>
              </a:spcAft>
              <a:buNone/>
            </a:pPr>
            <a:r>
              <a:rPr lang="en" sz="1200">
                <a:solidFill>
                  <a:schemeClr val="dk1"/>
                </a:solidFill>
                <a:latin typeface="Century Gothic"/>
                <a:ea typeface="Century Gothic"/>
                <a:cs typeface="Century Gothic"/>
                <a:sym typeface="Century Gothic"/>
              </a:rPr>
              <a:t>Survey results show that federal RPA programs are deploying 2.5 x the amount of automations from last year, which has driven increased capacity for federal mission areas. Federal RPA programs now have </a:t>
            </a:r>
            <a:r>
              <a:rPr lang="en" sz="1200" b="1">
                <a:solidFill>
                  <a:schemeClr val="dk1"/>
                </a:solidFill>
                <a:latin typeface="Century Gothic"/>
                <a:ea typeface="Century Gothic"/>
                <a:cs typeface="Century Gothic"/>
                <a:sym typeface="Century Gothic"/>
              </a:rPr>
              <a:t>1,001 automations</a:t>
            </a:r>
            <a:r>
              <a:rPr lang="en" sz="1200">
                <a:solidFill>
                  <a:schemeClr val="dk1"/>
                </a:solidFill>
                <a:latin typeface="Century Gothic"/>
                <a:ea typeface="Century Gothic"/>
                <a:cs typeface="Century Gothic"/>
                <a:sym typeface="Century Gothic"/>
              </a:rPr>
              <a:t> in production, with just as many in the pipeline. These current and potential automations offer </a:t>
            </a:r>
            <a:r>
              <a:rPr lang="en" sz="1200" b="1">
                <a:solidFill>
                  <a:schemeClr val="dk1"/>
                </a:solidFill>
                <a:latin typeface="Century Gothic"/>
                <a:ea typeface="Century Gothic"/>
                <a:cs typeface="Century Gothic"/>
                <a:sym typeface="Century Gothic"/>
              </a:rPr>
              <a:t>1,499,105 cumulative hours</a:t>
            </a:r>
            <a:r>
              <a:rPr lang="en" sz="1200">
                <a:solidFill>
                  <a:schemeClr val="dk1"/>
                </a:solidFill>
                <a:latin typeface="Century Gothic"/>
                <a:ea typeface="Century Gothic"/>
                <a:cs typeface="Century Gothic"/>
                <a:sym typeface="Century Gothic"/>
              </a:rPr>
              <a:t> of capacity created.</a:t>
            </a:r>
            <a:endParaRPr sz="1200">
              <a:solidFill>
                <a:schemeClr val="dk1"/>
              </a:solidFill>
              <a:latin typeface="Century Gothic"/>
              <a:ea typeface="Century Gothic"/>
              <a:cs typeface="Century Gothic"/>
              <a:sym typeface="Century Gothic"/>
            </a:endParaRPr>
          </a:p>
        </p:txBody>
      </p:sp>
      <p:sp>
        <p:nvSpPr>
          <p:cNvPr id="369" name="Google Shape;369;p21" descr="Title:   Key Takeaway 2: More automations equal more       capacity for federal employees." title="Title:   Key Takeaway 2: More automations equal more       capacity for federal employees."/>
          <p:cNvSpPr>
            <a:spLocks noGrp="1"/>
          </p:cNvSpPr>
          <p:nvPr>
            <p:ph type="title" idx="4294967295"/>
          </p:nvPr>
        </p:nvSpPr>
        <p:spPr>
          <a:xfrm>
            <a:off x="0" y="310575"/>
            <a:ext cx="7772400" cy="10446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  Key Takeaway 2:</a:t>
            </a: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 More automations equal more    </a:t>
            </a:r>
          </a:p>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chemeClr val="lt1"/>
                </a:solidFill>
                <a:effectLst/>
                <a:uLnTx/>
                <a:uFillTx/>
                <a:latin typeface="Century Gothic"/>
                <a:ea typeface="Century Gothic"/>
                <a:cs typeface="Century Gothic"/>
                <a:sym typeface="Century Gothic"/>
              </a:rPr>
              <a:t>  capacity for federal employees.</a:t>
            </a:r>
          </a:p>
        </p:txBody>
      </p:sp>
      <p:sp>
        <p:nvSpPr>
          <p:cNvPr id="370" name="Google Shape;370;p21"/>
          <p:cNvSpPr txBox="1"/>
          <p:nvPr/>
        </p:nvSpPr>
        <p:spPr>
          <a:xfrm>
            <a:off x="4490325" y="9582150"/>
            <a:ext cx="30534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b="1">
                <a:solidFill>
                  <a:srgbClr val="FF4949"/>
                </a:solidFill>
                <a:latin typeface="Century Gothic"/>
                <a:ea typeface="Century Gothic"/>
                <a:cs typeface="Century Gothic"/>
                <a:sym typeface="Century Gothic"/>
              </a:rPr>
              <a:t>digital.gov/communities/rpa</a:t>
            </a:r>
            <a:endParaRPr sz="1700" b="1">
              <a:solidFill>
                <a:srgbClr val="FF4949"/>
              </a:solidFill>
            </a:endParaRPr>
          </a:p>
        </p:txBody>
      </p:sp>
      <p:pic>
        <p:nvPicPr>
          <p:cNvPr id="371" name="Google Shape;371;p21" descr="Chart - automations in production FY19: 219, FY20: 460, FY21: 1003" title="Chart - automations in production "/>
          <p:cNvPicPr preferRelativeResize="0"/>
          <p:nvPr/>
        </p:nvPicPr>
        <p:blipFill>
          <a:blip r:embed="rId3">
            <a:alphaModFix/>
          </a:blip>
          <a:stretch>
            <a:fillRect/>
          </a:stretch>
        </p:blipFill>
        <p:spPr>
          <a:xfrm>
            <a:off x="3516726" y="3816163"/>
            <a:ext cx="4133775" cy="2177776"/>
          </a:xfrm>
          <a:prstGeom prst="rect">
            <a:avLst/>
          </a:prstGeom>
          <a:noFill/>
          <a:ln>
            <a:noFill/>
          </a:ln>
        </p:spPr>
      </p:pic>
      <p:sp>
        <p:nvSpPr>
          <p:cNvPr id="372" name="Google Shape;372;p21"/>
          <p:cNvSpPr txBox="1"/>
          <p:nvPr/>
        </p:nvSpPr>
        <p:spPr>
          <a:xfrm>
            <a:off x="148500" y="4160575"/>
            <a:ext cx="3368100" cy="2177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100"/>
              </a:spcAft>
              <a:buNone/>
            </a:pPr>
            <a:r>
              <a:rPr lang="en" sz="1200">
                <a:solidFill>
                  <a:schemeClr val="dk1"/>
                </a:solidFill>
                <a:latin typeface="Century Gothic"/>
                <a:ea typeface="Century Gothic"/>
                <a:cs typeface="Century Gothic"/>
                <a:sym typeface="Century Gothic"/>
              </a:rPr>
              <a:t>Increased automations across government has </a:t>
            </a:r>
            <a:r>
              <a:rPr lang="en" sz="1200" b="1">
                <a:solidFill>
                  <a:schemeClr val="dk1"/>
                </a:solidFill>
                <a:latin typeface="Century Gothic"/>
                <a:ea typeface="Century Gothic"/>
                <a:cs typeface="Century Gothic"/>
                <a:sym typeface="Century Gothic"/>
              </a:rPr>
              <a:t>reduced federal employees’ manual work</a:t>
            </a:r>
            <a:r>
              <a:rPr lang="en" sz="1200">
                <a:solidFill>
                  <a:schemeClr val="dk1"/>
                </a:solidFill>
                <a:latin typeface="Century Gothic"/>
                <a:ea typeface="Century Gothic"/>
                <a:cs typeface="Century Gothic"/>
                <a:sym typeface="Century Gothic"/>
              </a:rPr>
              <a:t> (like data entry and transferring data between systems). This increased capacity helps to </a:t>
            </a:r>
            <a:r>
              <a:rPr lang="en" sz="1200" b="1">
                <a:solidFill>
                  <a:schemeClr val="dk1"/>
                </a:solidFill>
                <a:latin typeface="Century Gothic"/>
                <a:ea typeface="Century Gothic"/>
                <a:cs typeface="Century Gothic"/>
                <a:sym typeface="Century Gothic"/>
              </a:rPr>
              <a:t>maximize the federal workforce’s focus on agency missions.</a:t>
            </a:r>
            <a:r>
              <a:rPr lang="en" sz="1200">
                <a:solidFill>
                  <a:schemeClr val="dk1"/>
                </a:solidFill>
                <a:latin typeface="Century Gothic"/>
                <a:ea typeface="Century Gothic"/>
                <a:cs typeface="Century Gothic"/>
                <a:sym typeface="Century Gothic"/>
              </a:rPr>
              <a:t> </a:t>
            </a:r>
            <a:endParaRPr sz="1200">
              <a:solidFill>
                <a:schemeClr val="dk1"/>
              </a:solidFill>
              <a:latin typeface="Century Gothic"/>
              <a:ea typeface="Century Gothic"/>
              <a:cs typeface="Century Gothic"/>
              <a:sym typeface="Century Gothic"/>
            </a:endParaRPr>
          </a:p>
        </p:txBody>
      </p:sp>
      <p:sp>
        <p:nvSpPr>
          <p:cNvPr id="373" name="Google Shape;373;p21"/>
          <p:cNvSpPr/>
          <p:nvPr/>
        </p:nvSpPr>
        <p:spPr>
          <a:xfrm>
            <a:off x="148500" y="3797275"/>
            <a:ext cx="3185400" cy="3540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1700" b="1">
                <a:solidFill>
                  <a:schemeClr val="lt1"/>
                </a:solidFill>
                <a:latin typeface="Century Gothic"/>
                <a:ea typeface="Century Gothic"/>
                <a:cs typeface="Century Gothic"/>
                <a:sym typeface="Century Gothic"/>
              </a:rPr>
              <a:t>Maximized Potential</a:t>
            </a:r>
            <a:endParaRPr sz="1700" b="1">
              <a:solidFill>
                <a:schemeClr val="lt1"/>
              </a:solidFill>
              <a:latin typeface="Century Gothic"/>
              <a:ea typeface="Century Gothic"/>
              <a:cs typeface="Century Gothic"/>
              <a:sym typeface="Century Gothic"/>
            </a:endParaRPr>
          </a:p>
        </p:txBody>
      </p:sp>
      <p:sp>
        <p:nvSpPr>
          <p:cNvPr id="374" name="Google Shape;374;p21"/>
          <p:cNvSpPr txBox="1"/>
          <p:nvPr/>
        </p:nvSpPr>
        <p:spPr>
          <a:xfrm>
            <a:off x="4201100" y="7580050"/>
            <a:ext cx="3449400" cy="2177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100"/>
              </a:spcAft>
              <a:buNone/>
            </a:pPr>
            <a:r>
              <a:rPr lang="en" sz="1200">
                <a:solidFill>
                  <a:schemeClr val="dk1"/>
                </a:solidFill>
                <a:latin typeface="Century Gothic"/>
                <a:ea typeface="Century Gothic"/>
                <a:cs typeface="Century Gothic"/>
                <a:sym typeface="Century Gothic"/>
              </a:rPr>
              <a:t>The best way to </a:t>
            </a:r>
            <a:r>
              <a:rPr lang="en" sz="1200" b="1">
                <a:solidFill>
                  <a:schemeClr val="dk1"/>
                </a:solidFill>
                <a:latin typeface="Century Gothic"/>
                <a:ea typeface="Century Gothic"/>
                <a:cs typeface="Century Gothic"/>
                <a:sym typeface="Century Gothic"/>
              </a:rPr>
              <a:t>assess RPA program value</a:t>
            </a:r>
            <a:r>
              <a:rPr lang="en" sz="1200">
                <a:solidFill>
                  <a:schemeClr val="dk1"/>
                </a:solidFill>
                <a:latin typeface="Century Gothic"/>
                <a:ea typeface="Century Gothic"/>
                <a:cs typeface="Century Gothic"/>
                <a:sym typeface="Century Gothic"/>
              </a:rPr>
              <a:t> is the number of automation hours saved by programs. This number shows RPA’s effectiveness at solving an agency’s workload and helps define the purpose and return on investment (ROI) in federal RPA programs. </a:t>
            </a:r>
            <a:endParaRPr sz="1200">
              <a:solidFill>
                <a:schemeClr val="dk1"/>
              </a:solidFill>
              <a:latin typeface="Century Gothic"/>
              <a:ea typeface="Century Gothic"/>
              <a:cs typeface="Century Gothic"/>
              <a:sym typeface="Century Gothic"/>
            </a:endParaRPr>
          </a:p>
        </p:txBody>
      </p:sp>
      <p:pic>
        <p:nvPicPr>
          <p:cNvPr id="375" name="Google Shape;375;p21" title="Chart"/>
          <p:cNvPicPr preferRelativeResize="0"/>
          <p:nvPr/>
        </p:nvPicPr>
        <p:blipFill>
          <a:blip r:embed="rId4">
            <a:alphaModFix/>
          </a:blip>
          <a:stretch>
            <a:fillRect/>
          </a:stretch>
        </p:blipFill>
        <p:spPr>
          <a:xfrm>
            <a:off x="85725" y="7228900"/>
            <a:ext cx="4133775" cy="2277751"/>
          </a:xfrm>
          <a:prstGeom prst="rect">
            <a:avLst/>
          </a:prstGeom>
          <a:noFill/>
          <a:ln>
            <a:noFill/>
          </a:ln>
        </p:spPr>
      </p:pic>
      <p:sp>
        <p:nvSpPr>
          <p:cNvPr id="376" name="Google Shape;376;p21"/>
          <p:cNvSpPr/>
          <p:nvPr/>
        </p:nvSpPr>
        <p:spPr>
          <a:xfrm>
            <a:off x="4207500" y="7226050"/>
            <a:ext cx="3300900" cy="354000"/>
          </a:xfrm>
          <a:prstGeom prst="rect">
            <a:avLst/>
          </a:prstGeom>
          <a:solidFill>
            <a:srgbClr val="FF4949"/>
          </a:solidFill>
          <a:ln w="9525" cap="flat" cmpd="sng">
            <a:solidFill>
              <a:srgbClr val="FF4949"/>
            </a:solidFill>
            <a:prstDash val="solid"/>
            <a:round/>
            <a:headEnd type="none" w="sm" len="sm"/>
            <a:tailEnd type="none" w="sm" len="sm"/>
          </a:ln>
        </p:spPr>
        <p:txBody>
          <a:bodyPr spcFirstLastPara="1" wrap="square" lIns="91425" tIns="91425" rIns="91425" bIns="91425" anchor="ctr" anchorCtr="0">
            <a:noAutofit/>
          </a:bodyPr>
          <a:lstStyle/>
          <a:p>
            <a:pPr marL="0" lvl="0" indent="0" algn="r" rtl="0">
              <a:lnSpc>
                <a:spcPct val="90000"/>
              </a:lnSpc>
              <a:spcBef>
                <a:spcPts val="0"/>
              </a:spcBef>
              <a:spcAft>
                <a:spcPts val="0"/>
              </a:spcAft>
              <a:buNone/>
            </a:pPr>
            <a:r>
              <a:rPr lang="en" sz="1700" b="1">
                <a:solidFill>
                  <a:schemeClr val="lt1"/>
                </a:solidFill>
                <a:latin typeface="Century Gothic"/>
                <a:ea typeface="Century Gothic"/>
                <a:cs typeface="Century Gothic"/>
                <a:sym typeface="Century Gothic"/>
              </a:rPr>
              <a:t>Realized Investment</a:t>
            </a:r>
            <a:endParaRPr sz="1700" b="1">
              <a:solidFill>
                <a:schemeClr val="lt1"/>
              </a:solidFill>
              <a:latin typeface="Century Gothic"/>
              <a:ea typeface="Century Gothic"/>
              <a:cs typeface="Century Gothic"/>
              <a:sym typeface="Century Gothic"/>
            </a:endParaRPr>
          </a:p>
        </p:txBody>
      </p:sp>
      <p:pic>
        <p:nvPicPr>
          <p:cNvPr id="377" name="Google Shape;377;p21" descr="Automations in production chart &#10;1-5 automations: 20 programs &#10;5-20 automations: 16 programs &#10;20-50 automations: 7 programs &#10;50-100 automations: 5 programs &#10;100+: 1 program " title="Automations in production chart "/>
          <p:cNvPicPr preferRelativeResize="0"/>
          <p:nvPr/>
        </p:nvPicPr>
        <p:blipFill>
          <a:blip r:embed="rId5">
            <a:alphaModFix/>
          </a:blip>
          <a:stretch>
            <a:fillRect/>
          </a:stretch>
        </p:blipFill>
        <p:spPr>
          <a:xfrm>
            <a:off x="152400" y="2486375"/>
            <a:ext cx="7516199" cy="1158500"/>
          </a:xfrm>
          <a:prstGeom prst="rect">
            <a:avLst/>
          </a:prstGeom>
          <a:noFill/>
          <a:ln>
            <a:noFill/>
          </a:ln>
        </p:spPr>
      </p:pic>
      <p:pic>
        <p:nvPicPr>
          <p:cNvPr id="378" name="Google Shape;378;p21" descr="annualized hours of capacity chart &#10;0-5k Program Cumulative Hours: 26 Programs&#10;5-50K Program Cumulative Hours: 12Programs&#10;50-150k Program Cumulative Hours: 10 Programs&#10;150-300K Program Cumulative Hours: 0 Programs&#10;300k+ Program Cumulative Hours: 1 Programs" title="annualized hours of capacity chart "/>
          <p:cNvPicPr preferRelativeResize="0"/>
          <p:nvPr/>
        </p:nvPicPr>
        <p:blipFill>
          <a:blip r:embed="rId6">
            <a:alphaModFix/>
          </a:blip>
          <a:stretch>
            <a:fillRect/>
          </a:stretch>
        </p:blipFill>
        <p:spPr>
          <a:xfrm>
            <a:off x="152400" y="5978050"/>
            <a:ext cx="7622025" cy="11563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9718</Words>
  <Application>Microsoft Office PowerPoint</Application>
  <PresentationFormat>Custom</PresentationFormat>
  <Paragraphs>806</Paragraphs>
  <Slides>30</Slides>
  <Notes>30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Source Sans Pro Light</vt:lpstr>
      <vt:lpstr>Times New Roman</vt:lpstr>
      <vt:lpstr>Open Sans</vt:lpstr>
      <vt:lpstr>Arial</vt:lpstr>
      <vt:lpstr>Verdana</vt:lpstr>
      <vt:lpstr>Century Gothic</vt:lpstr>
      <vt:lpstr>Calibri</vt:lpstr>
      <vt:lpstr>Roboto</vt:lpstr>
      <vt:lpstr>Simple Light</vt:lpstr>
      <vt:lpstr> The State of   Federal RPA      An Update on the Governmentwide Impact,      Deployment, and Best Practices of RPA</vt:lpstr>
      <vt:lpstr>  Summary of Key Takeaways</vt:lpstr>
      <vt:lpstr>  Letter from the Executive     Sponsor</vt:lpstr>
      <vt:lpstr>  State of Federal RPA</vt:lpstr>
      <vt:lpstr>   Survey Introduction</vt:lpstr>
      <vt:lpstr>  Maturity Model Scoring</vt:lpstr>
      <vt:lpstr>  Key Takeaway 1: RPA programs across the    federal government are growing. </vt:lpstr>
      <vt:lpstr>  Key Takeaway 1: RPA programs across the    federal government are growing.      </vt:lpstr>
      <vt:lpstr>  Key Takeaway 2: More automations equal more       capacity for federal employees.</vt:lpstr>
      <vt:lpstr>Key Takeaway 3: Federal agencies want RPA programs.</vt:lpstr>
      <vt:lpstr>Key Takeaway 4: RPA programs are using Intelligent Automation (IA) solutions.</vt:lpstr>
      <vt:lpstr>Key Takeaway 5: RPA Programs enhanced their accountability and oversight. </vt:lpstr>
      <vt:lpstr>Key Takeaway 5: RPA Programs enhanced their accountability and oversight (cont’d). </vt:lpstr>
      <vt:lpstr>Key Takeaway 6: RPA programs built productive relationships with IT departments. </vt:lpstr>
      <vt:lpstr>Key Takeaway 6: RPA programs built productive relationships with IT departments (cont’d). </vt:lpstr>
      <vt:lpstr>Key Takeaway 7: RPA programs adopted more sophisticated technology platforms.</vt:lpstr>
      <vt:lpstr>Key Takeaway 8: RPA programs developed varied team structures.</vt:lpstr>
      <vt:lpstr>Federal RPA Program Spotlights  A showcase of automation use, exploration,  strategies, and growth.</vt:lpstr>
      <vt:lpstr>Program Spotlight: Naval Supply Systems Command, Business Systems Center </vt:lpstr>
      <vt:lpstr>Program Spotlight: Department of State, Bureau of the Comptroller and Global Financial Services</vt:lpstr>
      <vt:lpstr>Program Spotlight: Department of the Air Force, Office of the Secretary of the Air Force/Financial Management/AFFSO</vt:lpstr>
      <vt:lpstr>Program Spotlight: Social Security Administration (SSA), Systems (DCS), Office of Systems Architecture (OSA), Robotic Operations Center</vt:lpstr>
      <vt:lpstr>Program Spotlight: Army Financial Management and Control (FM&amp;C) </vt:lpstr>
      <vt:lpstr>Program Spotlight: Office of the Under Secretary of Defense Comptroller (OUSD(C)) RPA Center of Excellence</vt:lpstr>
      <vt:lpstr>Program Spotlight: Department of Homeland Security, U.S. Citizen and Immigration Services</vt:lpstr>
      <vt:lpstr>Program Spotlight: U.S. Department of Agriculture</vt:lpstr>
      <vt:lpstr>Program Spotlight: U.S. Department of Agriculture (cont’d)</vt:lpstr>
      <vt:lpstr>Program Spotlight: General Services Administration, Office of the Chief Financial Officer</vt:lpstr>
      <vt:lpstr>  Survey Methodology </vt:lpstr>
      <vt:lpstr>Contributors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State of   Federal RPA      An Update on the Governmentwide Impact,      Deployment, and Best Practices of RPA</dc:title>
  <dc:creator>RebeccaSSchultz</dc:creator>
  <cp:lastModifiedBy>Gabrielle N. Perret</cp:lastModifiedBy>
  <cp:revision>5</cp:revision>
  <dcterms:modified xsi:type="dcterms:W3CDTF">2022-01-06T15:26:31Z</dcterms:modified>
</cp:coreProperties>
</file>